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83" r:id="rId4"/>
    <p:sldId id="284" r:id="rId5"/>
    <p:sldId id="285" r:id="rId6"/>
    <p:sldId id="287" r:id="rId7"/>
    <p:sldId id="288" r:id="rId8"/>
    <p:sldId id="289" r:id="rId9"/>
    <p:sldId id="275" r:id="rId10"/>
    <p:sldId id="278" r:id="rId11"/>
    <p:sldId id="279" r:id="rId12"/>
    <p:sldId id="280" r:id="rId13"/>
    <p:sldId id="281" r:id="rId14"/>
    <p:sldId id="282" r:id="rId15"/>
    <p:sldId id="271" r:id="rId1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F2CA"/>
    <a:srgbClr val="005B7E"/>
    <a:srgbClr val="88C4F1"/>
    <a:srgbClr val="FFABAB"/>
    <a:srgbClr val="E9FDFF"/>
    <a:srgbClr val="D9FFD9"/>
    <a:srgbClr val="7F8FA9"/>
    <a:srgbClr val="9FCCE5"/>
    <a:srgbClr val="50A2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912B6F0-BC09-F62F-D2E6-5C2852ACCEA7}">
  <a:tblStyle styleId="{D912B6F0-BC09-F62F-D2E6-5C2852ACCEA7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12C8C85-51F0-491E-9774-3900AFEF0FD7}" styleName="Светлый стиль 2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1173D1-5AE1-46F4-A17C-FAA81650B999}" type="datetimeFigureOut">
              <a:rPr lang="ru-RU" smtClean="0"/>
              <a:t>09.09.2026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6E91A-26F5-45FC-8B0E-3071DC96B1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561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4867274" y="1897625"/>
            <a:ext cx="6553200" cy="1582994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3000" b="1" u="none">
                <a:solidFill>
                  <a:srgbClr val="005B7E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 презентации</a:t>
            </a:r>
            <a:br>
              <a:rPr lang="ru-RU"/>
            </a:br>
            <a:r>
              <a:rPr lang="ru-RU"/>
              <a:t>в 2-3 строки (30 </a:t>
            </a:r>
            <a:r>
              <a:rPr lang="en-US"/>
              <a:t>pt</a:t>
            </a:r>
            <a:r>
              <a:rPr lang="ru-RU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4867274" y="3716594"/>
            <a:ext cx="6390659" cy="1128148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 (18</a:t>
            </a:r>
            <a:r>
              <a:rPr lang="en-US"/>
              <a:t> pt</a:t>
            </a:r>
            <a:r>
              <a:rPr lang="ru-RU"/>
              <a:t>)</a:t>
            </a: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>
          <a:xfrm>
            <a:off x="9782968" y="6235336"/>
            <a:ext cx="2167270" cy="486139"/>
          </a:xfrm>
        </p:spPr>
        <p:txBody>
          <a:bodyPr anchor="b"/>
          <a:lstStyle>
            <a:lvl1pPr algn="r">
              <a:defRPr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2024 г.</a:t>
            </a:r>
            <a:br>
              <a:rPr lang="ru-RU"/>
            </a:br>
            <a:r>
              <a:rPr lang="ru-RU"/>
              <a:t>г. Санкт-Петербург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Раздел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 bwMode="hidden">
          <a:xfrm>
            <a:off x="865239" y="2159718"/>
            <a:ext cx="7039895" cy="1278193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l">
              <a:defRPr sz="3000" b="1" u="none">
                <a:solidFill>
                  <a:srgbClr val="005B7E"/>
                </a:solidFill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 презентации</a:t>
            </a:r>
            <a:br>
              <a:rPr lang="ru-RU"/>
            </a:br>
            <a:r>
              <a:rPr lang="ru-RU"/>
              <a:t>в 2-3 строки (30 </a:t>
            </a:r>
            <a:r>
              <a:rPr lang="en-US"/>
              <a:t>pt</a:t>
            </a:r>
            <a:r>
              <a:rPr lang="ru-RU"/>
              <a:t>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 bwMode="auto">
          <a:xfrm>
            <a:off x="865239" y="3618271"/>
            <a:ext cx="7039895" cy="1160206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rgbClr val="005B7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 (18</a:t>
            </a:r>
            <a:r>
              <a:rPr lang="en-US"/>
              <a:t> pt</a:t>
            </a:r>
            <a:r>
              <a:rPr lang="ru-RU"/>
              <a:t>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ставк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73635" y="1150374"/>
            <a:ext cx="11044730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27" name="Прямая соединительная линия 26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44" name="TextBox 43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73635" y="1150374"/>
            <a:ext cx="11044730" cy="983225"/>
          </a:xfrm>
        </p:spPr>
        <p:txBody>
          <a:bodyPr>
            <a:normAutofit/>
          </a:bodyPr>
          <a:lstStyle>
            <a:lvl1pPr marL="0" marR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2400" b="1">
                <a:solidFill>
                  <a:srgbClr val="005B7E"/>
                </a:solidFill>
              </a:defRPr>
            </a:lvl1pPr>
          </a:lstStyle>
          <a:p>
            <a:pPr marL="0" marR="0" lvl="0" indent="0" algn="l" defTabSz="9144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73328" y="2378471"/>
            <a:ext cx="11045344" cy="4090592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1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8" name="TextBox 17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текст 1, текст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566737" y="2378471"/>
            <a:ext cx="5800195" cy="3217996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400">
                <a:solidFill>
                  <a:srgbClr val="3B434C"/>
                </a:solidFill>
              </a:defRPr>
            </a:lvl2pPr>
            <a:lvl3pPr marL="914400" indent="0">
              <a:buNone/>
              <a:defRPr sz="1400">
                <a:solidFill>
                  <a:srgbClr val="3B434C"/>
                </a:solidFill>
              </a:defRPr>
            </a:lvl3pPr>
            <a:lvl4pPr marL="1371600" indent="0">
              <a:buNone/>
              <a:defRPr sz="1400">
                <a:solidFill>
                  <a:srgbClr val="3B434C"/>
                </a:solidFill>
              </a:defRPr>
            </a:lvl4pPr>
            <a:lvl5pPr marL="1828800" indent="0">
              <a:buNone/>
              <a:defRPr sz="1400">
                <a:solidFill>
                  <a:srgbClr val="3B434C"/>
                </a:solidFill>
              </a:defRPr>
            </a:lvl5pPr>
          </a:lstStyle>
          <a:p>
            <a:pPr lvl="0">
              <a:defRPr/>
            </a:pPr>
            <a:r>
              <a:rPr lang="ru-RU"/>
              <a:t>Текст</a:t>
            </a:r>
            <a:endParaRPr/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815667" y="2328863"/>
            <a:ext cx="4749268" cy="3267604"/>
          </a:xfrm>
          <a:prstGeom prst="rect">
            <a:avLst/>
          </a:prstGeom>
          <a:solidFill>
            <a:srgbClr val="30789E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3000">
                <a:solidFill>
                  <a:schemeClr val="bg1"/>
                </a:solidFill>
              </a:defRPr>
            </a:lvl2pPr>
            <a:lvl3pPr marL="914400" indent="0" algn="ctr">
              <a:buNone/>
              <a:defRPr sz="3000">
                <a:solidFill>
                  <a:schemeClr val="bg1"/>
                </a:solidFill>
              </a:defRPr>
            </a:lvl3pPr>
            <a:lvl4pPr marL="1371600" indent="0" algn="ctr">
              <a:buNone/>
              <a:defRPr sz="3000">
                <a:solidFill>
                  <a:schemeClr val="bg1"/>
                </a:solidFill>
              </a:defRPr>
            </a:lvl4pPr>
            <a:lvl5pPr marL="1828800" indent="0" algn="ctr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Акцент (цитата, </a:t>
            </a:r>
            <a:br>
              <a:rPr lang="ru-RU"/>
            </a:br>
            <a:r>
              <a:rPr lang="ru-RU"/>
              <a:t>или доп информация)</a:t>
            </a:r>
            <a:r>
              <a:rPr lang="en-US"/>
              <a:t>,</a:t>
            </a:r>
            <a:r>
              <a:rPr lang="ru-RU"/>
              <a:t/>
            </a:r>
            <a:br>
              <a:rPr lang="ru-RU"/>
            </a:br>
            <a:r>
              <a:rPr lang="ru-RU"/>
              <a:t>28 </a:t>
            </a:r>
            <a:r>
              <a:rPr lang="en-US"/>
              <a:t>pt</a:t>
            </a:r>
            <a:endParaRPr lang="ru-RU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текст, иллюстрац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67267" y="1150374"/>
            <a:ext cx="5952065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67267" y="2378471"/>
            <a:ext cx="5952065" cy="3929196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6832600" y="1150939"/>
            <a:ext cx="4844565" cy="5156727"/>
          </a:xfrm>
          <a:prstGeom prst="rect">
            <a:avLst/>
          </a:prstGeo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Можно вставить иллюстрацию или фотографию</a:t>
            </a:r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9" name="TextBox 18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иллюстрация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1058334" y="1150374"/>
            <a:ext cx="10092268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1058333" y="2378471"/>
            <a:ext cx="10092268" cy="3937661"/>
          </a:xfrm>
          <a:prstGeom prst="rect">
            <a:avLst/>
          </a:prstGeom>
          <a:solidFill>
            <a:srgbClr val="30789E"/>
          </a:solidFill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Можно вставить иллюстрацию или фотографию</a:t>
            </a:r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8" name="TextBox 17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иллюстрация 1, иллюстрация 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4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5"/>
          </p:nvPr>
        </p:nvSpPr>
        <p:spPr bwMode="auto">
          <a:xfrm>
            <a:off x="6214532" y="2378471"/>
            <a:ext cx="5350403" cy="3937661"/>
          </a:xfrm>
          <a:prstGeom prst="rect">
            <a:avLst/>
          </a:prstGeo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Можно вставить иллюстрацию </a:t>
            </a:r>
            <a:br>
              <a:rPr lang="ru-RU"/>
            </a:br>
            <a:r>
              <a:rPr lang="ru-RU"/>
              <a:t>или фотографию</a:t>
            </a:r>
          </a:p>
        </p:txBody>
      </p:sp>
      <p:sp>
        <p:nvSpPr>
          <p:cNvPr id="12" name="Рисунок 2"/>
          <p:cNvSpPr>
            <a:spLocks noGrp="1"/>
          </p:cNvSpPr>
          <p:nvPr>
            <p:ph type="pic" sz="quarter" idx="16"/>
          </p:nvPr>
        </p:nvSpPr>
        <p:spPr bwMode="auto">
          <a:xfrm>
            <a:off x="567267" y="2378471"/>
            <a:ext cx="5427133" cy="3937661"/>
          </a:xfrm>
          <a:prstGeom prst="rect">
            <a:avLst/>
          </a:prstGeom>
          <a:solidFill>
            <a:srgbClr val="30789E"/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ru-RU"/>
          </a:p>
          <a:p>
            <a:pPr>
              <a:defRPr/>
            </a:pPr>
            <a:endParaRPr lang="ru-RU"/>
          </a:p>
          <a:p>
            <a:pPr>
              <a:defRPr/>
            </a:pPr>
            <a:r>
              <a:rPr lang="ru-RU"/>
              <a:t>Можно вставить иллюстрацию </a:t>
            </a:r>
            <a:br>
              <a:rPr lang="ru-RU"/>
            </a:br>
            <a:r>
              <a:rPr lang="ru-RU"/>
              <a:t>или фотографию</a:t>
            </a:r>
          </a:p>
        </p:txBody>
      </p:sp>
      <p:sp>
        <p:nvSpPr>
          <p:cNvPr id="15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20" name="TextBox 19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2" name="Рисунок 21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4 показателя, 4 блока текст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/>
          </p:nvPr>
        </p:nvSpPr>
        <p:spPr bwMode="auto">
          <a:xfrm>
            <a:off x="567267" y="1150374"/>
            <a:ext cx="10997668" cy="983225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704920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2" name="Текст 24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3487248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3" name="Текст 2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259744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5" name="Текст 2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049718" y="3429000"/>
            <a:ext cx="2358905" cy="2706333"/>
          </a:xfrm>
        </p:spPr>
        <p:txBody>
          <a:bodyPr anchor="t">
            <a:normAutofit/>
          </a:bodyPr>
          <a:lstStyle>
            <a:lvl1pPr marL="0" indent="0" algn="l">
              <a:buFontTx/>
              <a:buNone/>
              <a:defRPr sz="2000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Текст</a:t>
            </a:r>
          </a:p>
        </p:txBody>
      </p:sp>
      <p:sp>
        <p:nvSpPr>
          <p:cNvPr id="16" name="Текст 2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714752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123</a:t>
            </a:r>
          </a:p>
        </p:txBody>
      </p:sp>
      <p:sp>
        <p:nvSpPr>
          <p:cNvPr id="17" name="Текст 2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3487248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456</a:t>
            </a:r>
          </a:p>
        </p:txBody>
      </p:sp>
      <p:sp>
        <p:nvSpPr>
          <p:cNvPr id="18" name="Текст 24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6259744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789</a:t>
            </a:r>
          </a:p>
        </p:txBody>
      </p:sp>
      <p:sp>
        <p:nvSpPr>
          <p:cNvPr id="19" name="Текст 2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9049717" y="2472267"/>
            <a:ext cx="2358905" cy="804333"/>
          </a:xfrm>
        </p:spPr>
        <p:txBody>
          <a:bodyPr anchor="t">
            <a:noAutofit/>
          </a:bodyPr>
          <a:lstStyle>
            <a:lvl1pPr marL="0" indent="0" algn="ctr">
              <a:buFontTx/>
              <a:buNone/>
              <a:defRPr sz="5400" b="1">
                <a:solidFill>
                  <a:schemeClr val="bg1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lvl="0">
              <a:defRPr/>
            </a:pPr>
            <a:r>
              <a:rPr lang="ru-RU"/>
              <a:t>1023</a:t>
            </a:r>
          </a:p>
        </p:txBody>
      </p:sp>
      <p:sp>
        <p:nvSpPr>
          <p:cNvPr id="22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23" name="Прямая соединительная линия 22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31" name="TextBox 30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33" name="Рисунок 32"/>
          <p:cNvPicPr>
            <a:picLocks noChangeAspect="1"/>
          </p:cNvPicPr>
          <p:nvPr userDrawn="1"/>
        </p:nvPicPr>
        <p:blipFill>
          <a:blip r:embed="rId3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таблиц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таблицы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0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 bwMode="auto">
          <a:xfrm>
            <a:off x="573087" y="2232026"/>
            <a:ext cx="11045825" cy="408410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8" name="TextBox 17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таблица,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таблицы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0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sz="quarter" idx="15"/>
          </p:nvPr>
        </p:nvSpPr>
        <p:spPr bwMode="auto">
          <a:xfrm>
            <a:off x="573088" y="2232026"/>
            <a:ext cx="7664979" cy="4075642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8516938" y="2232026"/>
            <a:ext cx="3101427" cy="407564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rgbClr val="374955"/>
                </a:solidFill>
              </a:defRPr>
            </a:lvl1pPr>
            <a:lvl2pPr marL="457200" indent="0">
              <a:buNone/>
              <a:defRPr sz="1600">
                <a:solidFill>
                  <a:srgbClr val="3B434C"/>
                </a:solidFill>
              </a:defRPr>
            </a:lvl2pPr>
            <a:lvl3pPr marL="914400" indent="0">
              <a:buNone/>
              <a:defRPr sz="1600">
                <a:solidFill>
                  <a:srgbClr val="3B434C"/>
                </a:solidFill>
              </a:defRPr>
            </a:lvl3pPr>
            <a:lvl4pPr marL="1371600" indent="0">
              <a:buNone/>
              <a:defRPr sz="1600">
                <a:solidFill>
                  <a:srgbClr val="3B434C"/>
                </a:solidFill>
              </a:defRPr>
            </a:lvl4pPr>
            <a:lvl5pPr marL="1828800" indent="0">
              <a:buNone/>
              <a:defRPr sz="1600">
                <a:solidFill>
                  <a:srgbClr val="3B434C"/>
                </a:solidFill>
              </a:defRPr>
            </a:lvl5pPr>
          </a:lstStyle>
          <a:p>
            <a:pPr lvl="0">
              <a:defRPr/>
            </a:pPr>
            <a:r>
              <a:rPr lang="ru-RU"/>
              <a:t>Любая пояснительная или дополнительная информация </a:t>
            </a:r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9" name="TextBox 18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диаграмм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73635" y="1150374"/>
            <a:ext cx="11044730" cy="839293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Название диаграммы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0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 bwMode="auto">
          <a:xfrm>
            <a:off x="573636" y="2232025"/>
            <a:ext cx="11044730" cy="408463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374955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3" name="Прямая соединительная линия 12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8" name="TextBox 17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19" name="Рисунок 18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, текст, диаграмм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title" hasCustomPrompt="1"/>
          </p:nvPr>
        </p:nvSpPr>
        <p:spPr bwMode="auto">
          <a:xfrm>
            <a:off x="567268" y="1150374"/>
            <a:ext cx="4097866" cy="983225"/>
          </a:xfrm>
        </p:spPr>
        <p:txBody>
          <a:bodyPr>
            <a:normAutofit/>
          </a:bodyPr>
          <a:lstStyle>
            <a:lvl1pPr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r>
              <a:rPr lang="en-US"/>
              <a:t> (</a:t>
            </a:r>
            <a:r>
              <a:rPr lang="ru-RU"/>
              <a:t>2</a:t>
            </a:r>
            <a:r>
              <a:rPr lang="en-US"/>
              <a:t>0</a:t>
            </a:r>
            <a:r>
              <a:rPr lang="ru-RU"/>
              <a:t> </a:t>
            </a:r>
            <a:r>
              <a:rPr lang="en-US"/>
              <a:t>pt)</a:t>
            </a:r>
            <a:endParaRPr lang="ru-RU"/>
          </a:p>
        </p:txBody>
      </p:sp>
      <p:sp>
        <p:nvSpPr>
          <p:cNvPr id="25" name="Текст 24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67268" y="2232025"/>
            <a:ext cx="4097866" cy="4237038"/>
          </a:xfrm>
        </p:spPr>
        <p:txBody>
          <a:bodyPr>
            <a:normAutofit/>
          </a:bodyPr>
          <a:lstStyle>
            <a:lvl1pPr marL="0" marR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400">
                <a:solidFill>
                  <a:srgbClr val="374955"/>
                </a:solidFill>
              </a:defRPr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marL="1828800" indent="0" algn="l">
              <a:buNone/>
              <a:defRPr/>
            </a:lvl5pPr>
          </a:lstStyle>
          <a:p>
            <a:pPr marL="0" marR="0" lvl="0" indent="0" algn="l" defTabSz="91440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/>
              <a:t>Любая пояснительная или дополнительная информация</a:t>
            </a:r>
            <a:endParaRPr/>
          </a:p>
        </p:txBody>
      </p:sp>
      <p:sp>
        <p:nvSpPr>
          <p:cNvPr id="4" name="Диаграмма 3"/>
          <p:cNvSpPr>
            <a:spLocks noGrp="1"/>
          </p:cNvSpPr>
          <p:nvPr>
            <p:ph type="chart" sz="quarter" idx="16"/>
          </p:nvPr>
        </p:nvSpPr>
        <p:spPr bwMode="auto">
          <a:xfrm>
            <a:off x="4944533" y="1150938"/>
            <a:ext cx="6730998" cy="531812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374955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0"/>
          <p:cNvSpPr>
            <a:spLocks noGrp="1"/>
          </p:cNvSpPr>
          <p:nvPr>
            <p:ph type="sldNum" sz="quarter" idx="12"/>
          </p:nvPr>
        </p:nvSpPr>
        <p:spPr bwMode="auto">
          <a:xfrm>
            <a:off x="10952651" y="391298"/>
            <a:ext cx="495300" cy="484241"/>
          </a:xfrm>
        </p:spPr>
        <p:txBody>
          <a:bodyPr/>
          <a:lstStyle>
            <a:lvl1pPr algn="ctr">
              <a:defRPr sz="2000" b="1">
                <a:solidFill>
                  <a:srgbClr val="005B7E"/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  <p:cxnSp>
        <p:nvCxnSpPr>
          <p:cNvPr id="15" name="Прямая соединительная линия 14"/>
          <p:cNvCxnSpPr>
            <a:cxnSpLocks/>
          </p:cNvCxnSpPr>
          <p:nvPr userDrawn="1"/>
        </p:nvCxnSpPr>
        <p:spPr bwMode="auto">
          <a:xfrm>
            <a:off x="4121347" y="341671"/>
            <a:ext cx="0" cy="563831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 userDrawn="1"/>
        </p:nvCxnSpPr>
        <p:spPr bwMode="auto">
          <a:xfrm>
            <a:off x="10723436" y="351504"/>
            <a:ext cx="0" cy="553998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cxnSpLocks/>
          </p:cNvCxnSpPr>
          <p:nvPr userDrawn="1"/>
        </p:nvCxnSpPr>
        <p:spPr bwMode="auto">
          <a:xfrm>
            <a:off x="11677165" y="361336"/>
            <a:ext cx="0" cy="544166"/>
          </a:xfrm>
          <a:prstGeom prst="line">
            <a:avLst/>
          </a:prstGeom>
          <a:ln w="38100" cap="rnd">
            <a:solidFill>
              <a:srgbClr val="005B7E"/>
            </a:solidFill>
            <a:prstDash val="sysDot"/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Текст 31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4251727" y="341670"/>
            <a:ext cx="5791200" cy="563832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000" b="1">
                <a:solidFill>
                  <a:srgbClr val="005B7E"/>
                </a:solidFill>
              </a:defRPr>
            </a:lvl1pPr>
            <a:lvl2pPr marL="457200" indent="0">
              <a:buFontTx/>
              <a:buNone/>
              <a:defRPr sz="1000">
                <a:solidFill>
                  <a:srgbClr val="4566F1"/>
                </a:solidFill>
              </a:defRPr>
            </a:lvl2pPr>
            <a:lvl3pPr marL="914400" indent="0">
              <a:buFontTx/>
              <a:buNone/>
              <a:defRPr sz="1000">
                <a:solidFill>
                  <a:srgbClr val="4566F1"/>
                </a:solidFill>
              </a:defRPr>
            </a:lvl3pPr>
            <a:lvl4pPr marL="1371600" indent="0">
              <a:buFontTx/>
              <a:buNone/>
              <a:defRPr sz="1000">
                <a:solidFill>
                  <a:srgbClr val="4566F1"/>
                </a:solidFill>
              </a:defRPr>
            </a:lvl4pPr>
            <a:lvl5pPr marL="1828800" indent="0">
              <a:buFontTx/>
              <a:buNone/>
              <a:defRPr sz="1000">
                <a:solidFill>
                  <a:srgbClr val="4566F1"/>
                </a:solidFill>
              </a:defRPr>
            </a:lvl5pPr>
          </a:lstStyle>
          <a:p>
            <a:pPr lvl="0">
              <a:defRPr/>
            </a:pPr>
            <a:r>
              <a:rPr lang="ru-RU"/>
              <a:t>Название презентации, 2-3 строки</a:t>
            </a:r>
            <a:r>
              <a:rPr lang="en-US"/>
              <a:t>, </a:t>
            </a:r>
            <a:r>
              <a:rPr lang="ru-RU"/>
              <a:t>10</a:t>
            </a:r>
            <a:r>
              <a:rPr lang="en-US"/>
              <a:t>pt</a:t>
            </a:r>
            <a:endParaRPr lang="ru-RU"/>
          </a:p>
        </p:txBody>
      </p:sp>
      <p:sp>
        <p:nvSpPr>
          <p:cNvPr id="19" name="TextBox 18"/>
          <p:cNvSpPr txBox="1"/>
          <p:nvPr userDrawn="1"/>
        </p:nvSpPr>
        <p:spPr bwMode="auto">
          <a:xfrm>
            <a:off x="1172294" y="351504"/>
            <a:ext cx="23661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1000" b="1">
                <a:solidFill>
                  <a:srgbClr val="005B7E"/>
                </a:solidFill>
              </a:rPr>
              <a:t>Санкт-Петербургский центр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оценки качества образования </a:t>
            </a:r>
            <a:br>
              <a:rPr lang="ru-RU" sz="1000" b="1">
                <a:solidFill>
                  <a:srgbClr val="005B7E"/>
                </a:solidFill>
              </a:rPr>
            </a:br>
            <a:r>
              <a:rPr lang="ru-RU" sz="1000" b="1">
                <a:solidFill>
                  <a:srgbClr val="005B7E"/>
                </a:solidFill>
              </a:rPr>
              <a:t>и информационных технологий</a:t>
            </a:r>
          </a:p>
        </p:txBody>
      </p:sp>
      <p:pic>
        <p:nvPicPr>
          <p:cNvPr id="20" name="Рисунок 19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590610" y="369626"/>
            <a:ext cx="581684" cy="581684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нтакты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8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865DD5A-6057-4ABF-9889-1B8090DA02C5}" type="datetimeFigureOut">
              <a:rPr lang="ru-RU"/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6066D03-2ED4-4316-A261-F7530402B97C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f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f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Обзор ведения официальных каналов в НМ МАХ в ОО СПб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/>
        <p:txBody>
          <a:bodyPr/>
          <a:lstStyle/>
          <a:p>
            <a:pPr>
              <a:defRPr/>
            </a:pPr>
            <a:r>
              <a:rPr lang="ru-RU" dirty="0"/>
              <a:t>Иконникова Анна Романовна, </a:t>
            </a:r>
            <a:br>
              <a:rPr lang="ru-RU" dirty="0"/>
            </a:br>
            <a:r>
              <a:rPr lang="ru-RU" dirty="0"/>
              <a:t>методист ГБУ ДПО «СПбЦОКОиИТ»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3C3EB7-63C4-6F1A-2E9E-181D9EA1B6E4}"/>
              </a:ext>
            </a:extLst>
          </p:cNvPr>
          <p:cNvSpPr txBox="1">
            <a:spLocks/>
          </p:cNvSpPr>
          <p:nvPr/>
        </p:nvSpPr>
        <p:spPr bwMode="auto">
          <a:xfrm>
            <a:off x="1644415" y="260648"/>
            <a:ext cx="890316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000" b="1" dirty="0">
                <a:solidFill>
                  <a:srgbClr val="005B7E"/>
                </a:solidFill>
              </a:rPr>
              <a:t>Лидеры по подписчикам среди школьных каналов СПб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90CC0EE-5D46-2E76-0EE1-B77512E32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7528" y="1268760"/>
            <a:ext cx="8496944" cy="520688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F733E9B-93F1-CC97-DDB6-EB664626C7BC}"/>
              </a:ext>
            </a:extLst>
          </p:cNvPr>
          <p:cNvGrpSpPr/>
          <p:nvPr/>
        </p:nvGrpSpPr>
        <p:grpSpPr>
          <a:xfrm>
            <a:off x="1421401" y="1507866"/>
            <a:ext cx="2513365" cy="1872207"/>
            <a:chOff x="1631504" y="1268760"/>
            <a:chExt cx="2513365" cy="1872207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7B3CC87-1B79-7B83-3A60-6E256E0399E3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DFF18F3-D68C-B2F7-E55C-FEBBE7532911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1. Регулярность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Публикации минимум 1-2 раза в неделю;</a:t>
              </a:r>
              <a:br>
                <a:rPr lang="ru-RU" sz="1400" i="1" dirty="0"/>
              </a:br>
              <a:r>
                <a:rPr lang="ru-RU" sz="1400" i="1" dirty="0"/>
                <a:t>Контент-план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B1075228-311E-45A7-9D8B-A8AF39F36CBD}"/>
              </a:ext>
            </a:extLst>
          </p:cNvPr>
          <p:cNvGrpSpPr/>
          <p:nvPr/>
        </p:nvGrpSpPr>
        <p:grpSpPr>
          <a:xfrm>
            <a:off x="4273338" y="1988840"/>
            <a:ext cx="4464496" cy="3816424"/>
            <a:chOff x="4439816" y="2420888"/>
            <a:chExt cx="4176464" cy="3528392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C1E61323-81E6-439D-B354-FBF4475AB088}"/>
                </a:ext>
              </a:extLst>
            </p:cNvPr>
            <p:cNvSpPr/>
            <p:nvPr/>
          </p:nvSpPr>
          <p:spPr bwMode="auto">
            <a:xfrm>
              <a:off x="4439816" y="2420888"/>
              <a:ext cx="4176464" cy="3528392"/>
            </a:xfrm>
            <a:prstGeom prst="roundRect">
              <a:avLst/>
            </a:prstGeom>
            <a:solidFill>
              <a:srgbClr val="CAF2CA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248585C7-EC44-45F3-8B0A-BD30C63F3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55840" y="2616359"/>
              <a:ext cx="3585385" cy="452601"/>
            </a:xfrm>
            <a:prstGeom prst="round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664468A0-7C37-49BB-A99F-94FEEBD561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438" t="2485" r="5096" b="1668"/>
            <a:stretch/>
          </p:blipFill>
          <p:spPr>
            <a:xfrm>
              <a:off x="5519936" y="3140968"/>
              <a:ext cx="2046255" cy="2736304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1028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F733E9B-93F1-CC97-DDB6-EB664626C7BC}"/>
              </a:ext>
            </a:extLst>
          </p:cNvPr>
          <p:cNvGrpSpPr/>
          <p:nvPr/>
        </p:nvGrpSpPr>
        <p:grpSpPr>
          <a:xfrm>
            <a:off x="1421401" y="1507866"/>
            <a:ext cx="2513365" cy="1872207"/>
            <a:chOff x="1631504" y="1268760"/>
            <a:chExt cx="2513365" cy="1872207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7B3CC87-1B79-7B83-3A60-6E256E0399E3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DFF18F3-D68C-B2F7-E55C-FEBBE7532911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1. Регулярность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Публикации минимум 1-2 раза в неделю;</a:t>
              </a:r>
              <a:br>
                <a:rPr lang="ru-RU" sz="1400" i="1" dirty="0"/>
              </a:br>
              <a:r>
                <a:rPr lang="ru-RU" sz="1400" i="1" dirty="0"/>
                <a:t>Контент-план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2A30E8F1-0484-E1D1-073E-C5B4DBCB4EFB}"/>
              </a:ext>
            </a:extLst>
          </p:cNvPr>
          <p:cNvGrpSpPr/>
          <p:nvPr/>
        </p:nvGrpSpPr>
        <p:grpSpPr>
          <a:xfrm>
            <a:off x="4839317" y="1484784"/>
            <a:ext cx="2513365" cy="1872207"/>
            <a:chOff x="1631504" y="1268760"/>
            <a:chExt cx="2513365" cy="187220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1A81DB4F-B37F-0AEF-A16E-A339BF19C5BC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22DB905-C36E-669B-4821-715CAF2A5AF5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2. Детское авторство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Привлечение учеников к созданию контента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65F2878-2A48-038C-9D89-751014C7BEC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929825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Группа 7">
            <a:extLst>
              <a:ext uri="{FF2B5EF4-FFF2-40B4-BE49-F238E27FC236}">
                <a16:creationId xmlns:a16="http://schemas.microsoft.com/office/drawing/2014/main" xmlns="" id="{EAF79D97-F333-4685-9D55-CC00DA1F800A}"/>
              </a:ext>
            </a:extLst>
          </p:cNvPr>
          <p:cNvGrpSpPr/>
          <p:nvPr/>
        </p:nvGrpSpPr>
        <p:grpSpPr>
          <a:xfrm>
            <a:off x="7968208" y="1556792"/>
            <a:ext cx="2513365" cy="4766074"/>
            <a:chOff x="7824192" y="1079703"/>
            <a:chExt cx="2814246" cy="5544616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3EC9164A-F19C-4372-9221-2C62DF77C54F}"/>
                </a:ext>
              </a:extLst>
            </p:cNvPr>
            <p:cNvSpPr/>
            <p:nvPr/>
          </p:nvSpPr>
          <p:spPr bwMode="auto">
            <a:xfrm>
              <a:off x="7824192" y="1079703"/>
              <a:ext cx="2814246" cy="5544616"/>
            </a:xfrm>
            <a:prstGeom prst="roundRect">
              <a:avLst/>
            </a:prstGeom>
            <a:solidFill>
              <a:srgbClr val="CAF2CA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xmlns="" id="{24C2303A-EE80-47A7-A029-B1AF4769F7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311" t="1611" r="3311" b="651"/>
            <a:stretch/>
          </p:blipFill>
          <p:spPr>
            <a:xfrm>
              <a:off x="7968208" y="1196752"/>
              <a:ext cx="2512504" cy="5310519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3198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xmlns="" id="{CEAB72A4-1742-42D5-B980-13895A349D06}"/>
              </a:ext>
            </a:extLst>
          </p:cNvPr>
          <p:cNvSpPr/>
          <p:nvPr/>
        </p:nvSpPr>
        <p:spPr bwMode="auto">
          <a:xfrm>
            <a:off x="8935435" y="3894831"/>
            <a:ext cx="2513365" cy="2533078"/>
          </a:xfrm>
          <a:prstGeom prst="roundRect">
            <a:avLst/>
          </a:prstGeom>
          <a:solidFill>
            <a:srgbClr val="CAF2C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: скругленные углы 44">
            <a:extLst>
              <a:ext uri="{FF2B5EF4-FFF2-40B4-BE49-F238E27FC236}">
                <a16:creationId xmlns:a16="http://schemas.microsoft.com/office/drawing/2014/main" xmlns="" id="{C93A008A-B42B-4345-9E92-7656691F0D48}"/>
              </a:ext>
            </a:extLst>
          </p:cNvPr>
          <p:cNvSpPr/>
          <p:nvPr/>
        </p:nvSpPr>
        <p:spPr bwMode="auto">
          <a:xfrm>
            <a:off x="6212061" y="3909238"/>
            <a:ext cx="2513365" cy="2533078"/>
          </a:xfrm>
          <a:prstGeom prst="roundRect">
            <a:avLst/>
          </a:prstGeom>
          <a:solidFill>
            <a:srgbClr val="CAF2C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xmlns="" id="{D3FDB713-DC72-4E96-962D-D1877C218A0E}"/>
              </a:ext>
            </a:extLst>
          </p:cNvPr>
          <p:cNvSpPr/>
          <p:nvPr/>
        </p:nvSpPr>
        <p:spPr bwMode="auto">
          <a:xfrm>
            <a:off x="3494224" y="3895314"/>
            <a:ext cx="2513365" cy="2533078"/>
          </a:xfrm>
          <a:prstGeom prst="roundRect">
            <a:avLst/>
          </a:prstGeom>
          <a:solidFill>
            <a:srgbClr val="CAF2C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xmlns="" id="{AAE8E3E8-C357-4C00-A163-610C2F6A3733}"/>
              </a:ext>
            </a:extLst>
          </p:cNvPr>
          <p:cNvSpPr/>
          <p:nvPr/>
        </p:nvSpPr>
        <p:spPr bwMode="auto">
          <a:xfrm>
            <a:off x="767408" y="3920258"/>
            <a:ext cx="2513365" cy="2533078"/>
          </a:xfrm>
          <a:prstGeom prst="roundRect">
            <a:avLst/>
          </a:prstGeom>
          <a:solidFill>
            <a:srgbClr val="CAF2C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F733E9B-93F1-CC97-DDB6-EB664626C7BC}"/>
              </a:ext>
            </a:extLst>
          </p:cNvPr>
          <p:cNvGrpSpPr/>
          <p:nvPr/>
        </p:nvGrpSpPr>
        <p:grpSpPr>
          <a:xfrm>
            <a:off x="1421401" y="1507866"/>
            <a:ext cx="2513365" cy="1872207"/>
            <a:chOff x="1631504" y="1268760"/>
            <a:chExt cx="2513365" cy="1872207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7B3CC87-1B79-7B83-3A60-6E256E0399E3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DFF18F3-D68C-B2F7-E55C-FEBBE7532911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1. Регулярность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Публикации минимум 1-2 раза в неделю;</a:t>
              </a:r>
              <a:br>
                <a:rPr lang="ru-RU" sz="1400" i="1" dirty="0"/>
              </a:br>
              <a:r>
                <a:rPr lang="ru-RU" sz="1400" i="1" dirty="0"/>
                <a:t>Контент-план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2A30E8F1-0484-E1D1-073E-C5B4DBCB4EFB}"/>
              </a:ext>
            </a:extLst>
          </p:cNvPr>
          <p:cNvGrpSpPr/>
          <p:nvPr/>
        </p:nvGrpSpPr>
        <p:grpSpPr>
          <a:xfrm>
            <a:off x="4839317" y="1484784"/>
            <a:ext cx="2513365" cy="1872207"/>
            <a:chOff x="1631504" y="1268760"/>
            <a:chExt cx="2513365" cy="187220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1A81DB4F-B37F-0AEF-A16E-A339BF19C5BC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22DB905-C36E-669B-4821-715CAF2A5AF5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2. Детское авторство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Привлечение учеников к созданию контента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5C8BB808-EC3D-C17C-6B1E-5B04A34BBA57}"/>
              </a:ext>
            </a:extLst>
          </p:cNvPr>
          <p:cNvGrpSpPr/>
          <p:nvPr/>
        </p:nvGrpSpPr>
        <p:grpSpPr>
          <a:xfrm>
            <a:off x="8256240" y="1484784"/>
            <a:ext cx="2513365" cy="1872207"/>
            <a:chOff x="1631504" y="1268760"/>
            <a:chExt cx="2513365" cy="1872207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4B7910B6-B5F6-CF2D-8E9F-4A797FDDBA57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7CE6A2FE-8930-EDC8-E55B-35255723505E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523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3. Качественный визуал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Соблюдение единого стиля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65F2878-2A48-038C-9D89-751014C7BEC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929825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58BF2997-B75A-B7F4-82C7-BA9E56816AD0}"/>
              </a:ext>
            </a:extLst>
          </p:cNvPr>
          <p:cNvCxnSpPr>
            <a:cxnSpLocks/>
          </p:cNvCxnSpPr>
          <p:nvPr/>
        </p:nvCxnSpPr>
        <p:spPr bwMode="auto">
          <a:xfrm>
            <a:off x="7347741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C8169D3A-3C9E-4638-98C3-45DF4C844A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117" y="4081370"/>
            <a:ext cx="2160000" cy="2160000"/>
          </a:xfrm>
          <a:prstGeom prst="round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CE228960-49C4-44EE-80A7-1ED68C165A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8743" y="4095777"/>
            <a:ext cx="2160000" cy="2160000"/>
          </a:xfrm>
          <a:prstGeom prst="round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726CEBF-076E-4223-AF1F-FF9CCCEDA4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263" y="4095777"/>
            <a:ext cx="2160000" cy="2160000"/>
          </a:xfrm>
          <a:prstGeom prst="round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6C93FA11-2F34-4F55-940A-7A25C849FB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3965" y="4095777"/>
            <a:ext cx="2160000" cy="216000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714163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F733E9B-93F1-CC97-DDB6-EB664626C7BC}"/>
              </a:ext>
            </a:extLst>
          </p:cNvPr>
          <p:cNvGrpSpPr/>
          <p:nvPr/>
        </p:nvGrpSpPr>
        <p:grpSpPr>
          <a:xfrm>
            <a:off x="1421401" y="1507866"/>
            <a:ext cx="2513365" cy="1872207"/>
            <a:chOff x="1631504" y="1268760"/>
            <a:chExt cx="2513365" cy="1872207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7B3CC87-1B79-7B83-3A60-6E256E0399E3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DFF18F3-D68C-B2F7-E55C-FEBBE7532911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1. Регулярность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Публикации минимум 1-2 раза в неделю;</a:t>
              </a:r>
              <a:br>
                <a:rPr lang="ru-RU" sz="1400" i="1" dirty="0"/>
              </a:br>
              <a:r>
                <a:rPr lang="ru-RU" sz="1400" i="1" dirty="0"/>
                <a:t>Контент-план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2A30E8F1-0484-E1D1-073E-C5B4DBCB4EFB}"/>
              </a:ext>
            </a:extLst>
          </p:cNvPr>
          <p:cNvGrpSpPr/>
          <p:nvPr/>
        </p:nvGrpSpPr>
        <p:grpSpPr>
          <a:xfrm>
            <a:off x="4839317" y="1484784"/>
            <a:ext cx="2513365" cy="1872207"/>
            <a:chOff x="1631504" y="1268760"/>
            <a:chExt cx="2513365" cy="187220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1A81DB4F-B37F-0AEF-A16E-A339BF19C5BC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22DB905-C36E-669B-4821-715CAF2A5AF5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2. Детское авторство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Привлечение учеников к созданию контента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5C8BB808-EC3D-C17C-6B1E-5B04A34BBA57}"/>
              </a:ext>
            </a:extLst>
          </p:cNvPr>
          <p:cNvGrpSpPr/>
          <p:nvPr/>
        </p:nvGrpSpPr>
        <p:grpSpPr>
          <a:xfrm>
            <a:off x="8256240" y="1484784"/>
            <a:ext cx="2513365" cy="1872207"/>
            <a:chOff x="1631504" y="1268760"/>
            <a:chExt cx="2513365" cy="1872207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4B7910B6-B5F6-CF2D-8E9F-4A797FDDBA57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7CE6A2FE-8930-EDC8-E55B-35255723505E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523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3. Качественный визуал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Соблюдение единого стиля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38CE5585-DA36-BDB7-1102-8CCF9CF841E4}"/>
              </a:ext>
            </a:extLst>
          </p:cNvPr>
          <p:cNvGrpSpPr/>
          <p:nvPr/>
        </p:nvGrpSpPr>
        <p:grpSpPr>
          <a:xfrm>
            <a:off x="8201034" y="4176222"/>
            <a:ext cx="2635645" cy="1872207"/>
            <a:chOff x="1570363" y="1268760"/>
            <a:chExt cx="2635645" cy="1872207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9A40A4BE-C932-C1E6-DAAB-4EBABC8B6ADD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BA6A91B-0FAE-3E04-E5DD-46414D2BFA33}"/>
                </a:ext>
              </a:extLst>
            </p:cNvPr>
            <p:cNvSpPr txBox="1"/>
            <p:nvPr/>
          </p:nvSpPr>
          <p:spPr bwMode="auto">
            <a:xfrm>
              <a:off x="1570363" y="1456566"/>
              <a:ext cx="2635645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00" dirty="0"/>
                <a:t>4. Структурированность</a:t>
              </a:r>
              <a:br>
                <a:rPr lang="ru-RU" sz="1700" dirty="0"/>
              </a:br>
              <a:r>
                <a:rPr lang="ru-RU" sz="2000" dirty="0"/>
                <a:t/>
              </a:r>
              <a:br>
                <a:rPr lang="ru-RU" sz="2000" dirty="0"/>
              </a:br>
              <a:r>
                <a:rPr lang="ru-RU" sz="1400" i="1" dirty="0"/>
                <a:t>Каждая рубрика должна иметь понятную тему</a:t>
              </a:r>
              <a:endParaRPr lang="en-US" sz="1400" i="1" dirty="0"/>
            </a:p>
            <a:p>
              <a:endParaRPr lang="ru-RU" sz="9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65F2878-2A48-038C-9D89-751014C7BEC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929825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58BF2997-B75A-B7F4-82C7-BA9E56816AD0}"/>
              </a:ext>
            </a:extLst>
          </p:cNvPr>
          <p:cNvCxnSpPr>
            <a:cxnSpLocks/>
          </p:cNvCxnSpPr>
          <p:nvPr/>
        </p:nvCxnSpPr>
        <p:spPr bwMode="auto">
          <a:xfrm>
            <a:off x="7347741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926101E2-3D9A-56A2-3AF7-7E95687200A7}"/>
              </a:ext>
            </a:extLst>
          </p:cNvPr>
          <p:cNvCxnSpPr>
            <a:cxnSpLocks/>
          </p:cNvCxnSpPr>
          <p:nvPr/>
        </p:nvCxnSpPr>
        <p:spPr bwMode="auto">
          <a:xfrm flipH="1">
            <a:off x="9507981" y="3356991"/>
            <a:ext cx="4941" cy="801823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xmlns="" id="{3C9A4E68-AF56-4727-AB02-C6C9C66FDCA2}"/>
              </a:ext>
            </a:extLst>
          </p:cNvPr>
          <p:cNvGrpSpPr/>
          <p:nvPr/>
        </p:nvGrpSpPr>
        <p:grpSpPr>
          <a:xfrm>
            <a:off x="4963637" y="3504577"/>
            <a:ext cx="2391944" cy="2950008"/>
            <a:chOff x="7176120" y="1052736"/>
            <a:chExt cx="4176466" cy="5076564"/>
          </a:xfrm>
          <a:solidFill>
            <a:srgbClr val="CAF2CA"/>
          </a:solidFill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xmlns="" id="{AB0B74E9-FAB9-4DC7-B712-CF91DD900F4D}"/>
                </a:ext>
              </a:extLst>
            </p:cNvPr>
            <p:cNvSpPr/>
            <p:nvPr/>
          </p:nvSpPr>
          <p:spPr bwMode="auto">
            <a:xfrm>
              <a:off x="7176120" y="1052736"/>
              <a:ext cx="4176466" cy="507656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xmlns="" id="{60307350-15BE-469C-A135-E924AC7C4E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5" t="1189" r="1012"/>
            <a:stretch>
              <a:fillRect/>
            </a:stretch>
          </p:blipFill>
          <p:spPr>
            <a:xfrm>
              <a:off x="7680177" y="1196752"/>
              <a:ext cx="3168352" cy="4846847"/>
            </a:xfrm>
            <a:prstGeom prst="round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34715720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12B2D5CC-DF39-4B0A-9017-AB8FD598902C}"/>
              </a:ext>
            </a:extLst>
          </p:cNvPr>
          <p:cNvSpPr/>
          <p:nvPr/>
        </p:nvSpPr>
        <p:spPr bwMode="auto">
          <a:xfrm>
            <a:off x="1405588" y="3477928"/>
            <a:ext cx="2513365" cy="3169428"/>
          </a:xfrm>
          <a:prstGeom prst="roundRect">
            <a:avLst/>
          </a:prstGeom>
          <a:solidFill>
            <a:srgbClr val="CAF2CA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CF733E9B-93F1-CC97-DDB6-EB664626C7BC}"/>
              </a:ext>
            </a:extLst>
          </p:cNvPr>
          <p:cNvGrpSpPr/>
          <p:nvPr/>
        </p:nvGrpSpPr>
        <p:grpSpPr>
          <a:xfrm>
            <a:off x="1421401" y="1507866"/>
            <a:ext cx="2513365" cy="1872207"/>
            <a:chOff x="1631504" y="1268760"/>
            <a:chExt cx="2513365" cy="1872207"/>
          </a:xfrm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7B3CC87-1B79-7B83-3A60-6E256E0399E3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5DFF18F3-D68C-B2F7-E55C-FEBBE7532911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1. Регулярность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Публикации минимум 1-2 раза в неделю;</a:t>
              </a:r>
              <a:br>
                <a:rPr lang="ru-RU" sz="1400" i="1" dirty="0"/>
              </a:br>
              <a:r>
                <a:rPr lang="ru-RU" sz="1400" i="1" dirty="0"/>
                <a:t>Контент-план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Группа 5">
            <a:extLst>
              <a:ext uri="{FF2B5EF4-FFF2-40B4-BE49-F238E27FC236}">
                <a16:creationId xmlns:a16="http://schemas.microsoft.com/office/drawing/2014/main" xmlns="" id="{2A30E8F1-0484-E1D1-073E-C5B4DBCB4EFB}"/>
              </a:ext>
            </a:extLst>
          </p:cNvPr>
          <p:cNvGrpSpPr/>
          <p:nvPr/>
        </p:nvGrpSpPr>
        <p:grpSpPr>
          <a:xfrm>
            <a:off x="4839317" y="1484784"/>
            <a:ext cx="2513365" cy="1872207"/>
            <a:chOff x="1631504" y="1268760"/>
            <a:chExt cx="2513365" cy="1872207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xmlns="" id="{1A81DB4F-B37F-0AEF-A16E-A339BF19C5BC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22DB905-C36E-669B-4821-715CAF2A5AF5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2. Детское авторство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Привлечение учеников к созданию контента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xmlns="" id="{5C8BB808-EC3D-C17C-6B1E-5B04A34BBA57}"/>
              </a:ext>
            </a:extLst>
          </p:cNvPr>
          <p:cNvGrpSpPr/>
          <p:nvPr/>
        </p:nvGrpSpPr>
        <p:grpSpPr>
          <a:xfrm>
            <a:off x="8256240" y="1484784"/>
            <a:ext cx="2513365" cy="1872207"/>
            <a:chOff x="1631504" y="1268760"/>
            <a:chExt cx="2513365" cy="1872207"/>
          </a:xfrm>
        </p:grpSpPr>
        <p:sp>
          <p:nvSpPr>
            <p:cNvPr id="17" name="Прямоугольник: скругленные углы 16">
              <a:extLst>
                <a:ext uri="{FF2B5EF4-FFF2-40B4-BE49-F238E27FC236}">
                  <a16:creationId xmlns:a16="http://schemas.microsoft.com/office/drawing/2014/main" xmlns="" id="{4B7910B6-B5F6-CF2D-8E9F-4A797FDDBA57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7CE6A2FE-8930-EDC8-E55B-35255723505E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52349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3. Качественный визуал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Соблюдение единого стиля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7BE19385-D13B-F122-AA3E-AED23BE34934}"/>
              </a:ext>
            </a:extLst>
          </p:cNvPr>
          <p:cNvGrpSpPr/>
          <p:nvPr/>
        </p:nvGrpSpPr>
        <p:grpSpPr>
          <a:xfrm>
            <a:off x="4839317" y="4176222"/>
            <a:ext cx="2513365" cy="1872207"/>
            <a:chOff x="1631504" y="1268760"/>
            <a:chExt cx="2513365" cy="1872207"/>
          </a:xfrm>
        </p:grpSpPr>
        <p:sp>
          <p:nvSpPr>
            <p:cNvPr id="25" name="Прямоугольник: скругленные углы 24">
              <a:extLst>
                <a:ext uri="{FF2B5EF4-FFF2-40B4-BE49-F238E27FC236}">
                  <a16:creationId xmlns:a16="http://schemas.microsoft.com/office/drawing/2014/main" xmlns="" id="{B90B3BE2-6626-3204-7259-923B3F2610B5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xmlns="" id="{FC3544ED-4F72-58C6-38C5-07863CF291E3}"/>
                </a:ext>
              </a:extLst>
            </p:cNvPr>
            <p:cNvSpPr txBox="1"/>
            <p:nvPr/>
          </p:nvSpPr>
          <p:spPr bwMode="auto">
            <a:xfrm>
              <a:off x="1763665" y="1466199"/>
              <a:ext cx="2376263" cy="125418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50" dirty="0"/>
                <a:t>5. Интерактив</a:t>
              </a:r>
              <a:r>
                <a:rPr lang="ru-RU" dirty="0"/>
                <a:t/>
              </a:r>
              <a:br>
                <a:rPr lang="ru-RU" dirty="0"/>
              </a:br>
              <a:r>
                <a:rPr lang="ru-RU" dirty="0"/>
                <a:t/>
              </a:r>
              <a:br>
                <a:rPr lang="ru-RU" dirty="0"/>
              </a:br>
              <a:r>
                <a:rPr lang="ru-RU" sz="1400" i="1" dirty="0"/>
                <a:t>Использование обратной связи в виде реакций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xmlns="" id="{38CE5585-DA36-BDB7-1102-8CCF9CF841E4}"/>
              </a:ext>
            </a:extLst>
          </p:cNvPr>
          <p:cNvGrpSpPr/>
          <p:nvPr/>
        </p:nvGrpSpPr>
        <p:grpSpPr>
          <a:xfrm>
            <a:off x="8201034" y="4176222"/>
            <a:ext cx="2635645" cy="1872207"/>
            <a:chOff x="1570363" y="1268760"/>
            <a:chExt cx="2635645" cy="1872207"/>
          </a:xfrm>
        </p:grpSpPr>
        <p:sp>
          <p:nvSpPr>
            <p:cNvPr id="28" name="Прямоугольник: скругленные углы 27">
              <a:extLst>
                <a:ext uri="{FF2B5EF4-FFF2-40B4-BE49-F238E27FC236}">
                  <a16:creationId xmlns:a16="http://schemas.microsoft.com/office/drawing/2014/main" xmlns="" id="{9A40A4BE-C932-C1E6-DAAB-4EBABC8B6ADD}"/>
                </a:ext>
              </a:extLst>
            </p:cNvPr>
            <p:cNvSpPr/>
            <p:nvPr/>
          </p:nvSpPr>
          <p:spPr bwMode="auto">
            <a:xfrm>
              <a:off x="1631504" y="1268760"/>
              <a:ext cx="2513365" cy="1872207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6BA6A91B-0FAE-3E04-E5DD-46414D2BFA33}"/>
                </a:ext>
              </a:extLst>
            </p:cNvPr>
            <p:cNvSpPr txBox="1"/>
            <p:nvPr/>
          </p:nvSpPr>
          <p:spPr bwMode="auto">
            <a:xfrm>
              <a:off x="1570363" y="1456566"/>
              <a:ext cx="2635645" cy="12311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700" dirty="0"/>
                <a:t>4. Структурированность</a:t>
              </a:r>
              <a:br>
                <a:rPr lang="ru-RU" sz="1700" dirty="0"/>
              </a:br>
              <a:r>
                <a:rPr lang="ru-RU" sz="2000" dirty="0"/>
                <a:t/>
              </a:r>
              <a:br>
                <a:rPr lang="ru-RU" sz="2000" dirty="0"/>
              </a:br>
              <a:r>
                <a:rPr lang="ru-RU" sz="1400" i="1" dirty="0"/>
                <a:t>Каждая рубрика должна иметь понятную тему</a:t>
              </a:r>
              <a:endParaRPr lang="en-US" sz="1400" i="1" dirty="0"/>
            </a:p>
            <a:p>
              <a:endParaRPr lang="ru-RU" sz="900" dirty="0">
                <a:solidFill>
                  <a:schemeClr val="tx1"/>
                </a:solidFill>
              </a:endParaRPr>
            </a:p>
          </p:txBody>
        </p:sp>
      </p:grpSp>
      <p:cxnSp>
        <p:nvCxnSpPr>
          <p:cNvPr id="31" name="Прямая соединительная линия 30">
            <a:extLst>
              <a:ext uri="{FF2B5EF4-FFF2-40B4-BE49-F238E27FC236}">
                <a16:creationId xmlns:a16="http://schemas.microsoft.com/office/drawing/2014/main" xmlns="" id="{665F2878-2A48-038C-9D89-751014C7BEC6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3929825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xmlns="" id="{58BF2997-B75A-B7F4-82C7-BA9E56816AD0}"/>
              </a:ext>
            </a:extLst>
          </p:cNvPr>
          <p:cNvCxnSpPr>
            <a:cxnSpLocks/>
          </p:cNvCxnSpPr>
          <p:nvPr/>
        </p:nvCxnSpPr>
        <p:spPr bwMode="auto">
          <a:xfrm>
            <a:off x="7347741" y="2443969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xmlns="" id="{62420AB1-D66C-86E4-27A8-687FEF9201CE}"/>
              </a:ext>
            </a:extLst>
          </p:cNvPr>
          <p:cNvCxnSpPr>
            <a:cxnSpLocks/>
          </p:cNvCxnSpPr>
          <p:nvPr/>
        </p:nvCxnSpPr>
        <p:spPr bwMode="auto">
          <a:xfrm>
            <a:off x="7347741" y="5112325"/>
            <a:ext cx="903558" cy="0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xmlns="" id="{926101E2-3D9A-56A2-3AF7-7E95687200A7}"/>
              </a:ext>
            </a:extLst>
          </p:cNvPr>
          <p:cNvCxnSpPr>
            <a:cxnSpLocks/>
          </p:cNvCxnSpPr>
          <p:nvPr/>
        </p:nvCxnSpPr>
        <p:spPr bwMode="auto">
          <a:xfrm flipH="1">
            <a:off x="9507981" y="3356991"/>
            <a:ext cx="4941" cy="801823"/>
          </a:xfrm>
          <a:prstGeom prst="line">
            <a:avLst/>
          </a:prstGeom>
          <a:ln w="57150">
            <a:solidFill>
              <a:srgbClr val="005B7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7B5028E-B27E-4D27-978A-C568A49596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33" t="2750" r="4349" b="1701"/>
          <a:stretch/>
        </p:blipFill>
        <p:spPr>
          <a:xfrm>
            <a:off x="1715574" y="3561521"/>
            <a:ext cx="1867060" cy="302433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5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7551AA8C-C859-DA5B-8290-128043A15C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335AFC1-C0DF-5D97-85F7-F5A7128F7CC6}"/>
              </a:ext>
            </a:extLst>
          </p:cNvPr>
          <p:cNvSpPr txBox="1">
            <a:spLocks/>
          </p:cNvSpPr>
          <p:nvPr/>
        </p:nvSpPr>
        <p:spPr bwMode="auto">
          <a:xfrm>
            <a:off x="2855640" y="565521"/>
            <a:ext cx="7299892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Рекомендации по ведению канала</a:t>
            </a:r>
          </a:p>
        </p:txBody>
      </p:sp>
      <p:grpSp>
        <p:nvGrpSpPr>
          <p:cNvPr id="42" name="Группа 41">
            <a:extLst>
              <a:ext uri="{FF2B5EF4-FFF2-40B4-BE49-F238E27FC236}">
                <a16:creationId xmlns:a16="http://schemas.microsoft.com/office/drawing/2014/main" xmlns="" id="{6F7D1AD9-C7F5-8EAA-2DB7-873548C02D44}"/>
              </a:ext>
            </a:extLst>
          </p:cNvPr>
          <p:cNvGrpSpPr/>
          <p:nvPr/>
        </p:nvGrpSpPr>
        <p:grpSpPr>
          <a:xfrm>
            <a:off x="1416460" y="1484784"/>
            <a:ext cx="9420219" cy="4741184"/>
            <a:chOff x="1416460" y="1231520"/>
            <a:chExt cx="9420219" cy="4741184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xmlns="" id="{CF733E9B-93F1-CC97-DDB6-EB664626C7BC}"/>
                </a:ext>
              </a:extLst>
            </p:cNvPr>
            <p:cNvGrpSpPr/>
            <p:nvPr/>
          </p:nvGrpSpPr>
          <p:grpSpPr>
            <a:xfrm>
              <a:off x="1421401" y="1254602"/>
              <a:ext cx="2513365" cy="1872207"/>
              <a:chOff x="1631504" y="1268760"/>
              <a:chExt cx="2513365" cy="1872207"/>
            </a:xfrm>
          </p:grpSpPr>
          <p:sp>
            <p:nvSpPr>
              <p:cNvPr id="11" name="Прямоугольник: скругленные углы 10">
                <a:extLst>
                  <a:ext uri="{FF2B5EF4-FFF2-40B4-BE49-F238E27FC236}">
                    <a16:creationId xmlns:a16="http://schemas.microsoft.com/office/drawing/2014/main" xmlns="" id="{B7B3CC87-1B79-7B83-3A60-6E256E0399E3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5DFF18F3-D68C-B2F7-E55C-FEBBE7532911}"/>
                  </a:ext>
                </a:extLst>
              </p:cNvPr>
              <p:cNvSpPr txBox="1"/>
              <p:nvPr/>
            </p:nvSpPr>
            <p:spPr bwMode="auto">
              <a:xfrm>
                <a:off x="1763665" y="1466199"/>
                <a:ext cx="2376263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50" dirty="0"/>
                  <a:t>1. Регулярность</a:t>
                </a: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sz="1400" i="1" dirty="0"/>
                  <a:t>Публикации минимум 1-2 раза в неделю;</a:t>
                </a:r>
                <a:br>
                  <a:rPr lang="ru-RU" sz="1400" i="1" dirty="0"/>
                </a:br>
                <a:r>
                  <a:rPr lang="ru-RU" sz="1400" i="1" dirty="0"/>
                  <a:t>Контент-план</a:t>
                </a:r>
              </a:p>
              <a:p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:a16="http://schemas.microsoft.com/office/drawing/2014/main" xmlns="" id="{2A30E8F1-0484-E1D1-073E-C5B4DBCB4EFB}"/>
                </a:ext>
              </a:extLst>
            </p:cNvPr>
            <p:cNvGrpSpPr/>
            <p:nvPr/>
          </p:nvGrpSpPr>
          <p:grpSpPr>
            <a:xfrm>
              <a:off x="4839317" y="1231520"/>
              <a:ext cx="2513365" cy="1872207"/>
              <a:chOff x="1631504" y="1268760"/>
              <a:chExt cx="2513365" cy="1872207"/>
            </a:xfrm>
          </p:grpSpPr>
          <p:sp>
            <p:nvSpPr>
              <p:cNvPr id="7" name="Прямоугольник: скругленные углы 6">
                <a:extLst>
                  <a:ext uri="{FF2B5EF4-FFF2-40B4-BE49-F238E27FC236}">
                    <a16:creationId xmlns:a16="http://schemas.microsoft.com/office/drawing/2014/main" xmlns="" id="{1A81DB4F-B37F-0AEF-A16E-A339BF19C5BC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22DB905-C36E-669B-4821-715CAF2A5AF5}"/>
                  </a:ext>
                </a:extLst>
              </p:cNvPr>
              <p:cNvSpPr txBox="1"/>
              <p:nvPr/>
            </p:nvSpPr>
            <p:spPr bwMode="auto">
              <a:xfrm>
                <a:off x="1763665" y="1466199"/>
                <a:ext cx="2376263" cy="1254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50" dirty="0"/>
                  <a:t>2. Детское авторство</a:t>
                </a: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sz="1400" i="1" dirty="0"/>
                  <a:t>Привлечение учеников к созданию контента</a:t>
                </a:r>
              </a:p>
              <a:p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6" name="Группа 15">
              <a:extLst>
                <a:ext uri="{FF2B5EF4-FFF2-40B4-BE49-F238E27FC236}">
                  <a16:creationId xmlns:a16="http://schemas.microsoft.com/office/drawing/2014/main" xmlns="" id="{5C8BB808-EC3D-C17C-6B1E-5B04A34BBA57}"/>
                </a:ext>
              </a:extLst>
            </p:cNvPr>
            <p:cNvGrpSpPr/>
            <p:nvPr/>
          </p:nvGrpSpPr>
          <p:grpSpPr>
            <a:xfrm>
              <a:off x="8256240" y="1231520"/>
              <a:ext cx="2513365" cy="1872207"/>
              <a:chOff x="1631504" y="1268760"/>
              <a:chExt cx="2513365" cy="1872207"/>
            </a:xfrm>
          </p:grpSpPr>
          <p:sp>
            <p:nvSpPr>
              <p:cNvPr id="17" name="Прямоугольник: скругленные углы 16">
                <a:extLst>
                  <a:ext uri="{FF2B5EF4-FFF2-40B4-BE49-F238E27FC236}">
                    <a16:creationId xmlns:a16="http://schemas.microsoft.com/office/drawing/2014/main" xmlns="" id="{4B7910B6-B5F6-CF2D-8E9F-4A797FDDBA57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7CE6A2FE-8930-EDC8-E55B-35255723505E}"/>
                  </a:ext>
                </a:extLst>
              </p:cNvPr>
              <p:cNvSpPr txBox="1"/>
              <p:nvPr/>
            </p:nvSpPr>
            <p:spPr bwMode="auto">
              <a:xfrm>
                <a:off x="1763665" y="1466199"/>
                <a:ext cx="2376263" cy="15234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50" dirty="0"/>
                  <a:t>3. Качественный визуал</a:t>
                </a: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sz="1400" i="1" dirty="0"/>
                  <a:t>Соблюдение единого стиля</a:t>
                </a:r>
              </a:p>
              <a:p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xmlns="" id="{7336035E-89B8-1A7B-C57E-E33E879A0AA0}"/>
                </a:ext>
              </a:extLst>
            </p:cNvPr>
            <p:cNvGrpSpPr/>
            <p:nvPr/>
          </p:nvGrpSpPr>
          <p:grpSpPr>
            <a:xfrm>
              <a:off x="1416460" y="3928632"/>
              <a:ext cx="2640585" cy="2044072"/>
              <a:chOff x="1631504" y="1268760"/>
              <a:chExt cx="2640585" cy="2044072"/>
            </a:xfrm>
          </p:grpSpPr>
          <p:sp>
            <p:nvSpPr>
              <p:cNvPr id="22" name="Прямоугольник: скругленные углы 21">
                <a:extLst>
                  <a:ext uri="{FF2B5EF4-FFF2-40B4-BE49-F238E27FC236}">
                    <a16:creationId xmlns:a16="http://schemas.microsoft.com/office/drawing/2014/main" xmlns="" id="{585576EB-C9A8-C4AE-5114-3E2E305667CA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87E5B025-60E6-796E-C1E5-D3DCC7A129C8}"/>
                  </a:ext>
                </a:extLst>
              </p:cNvPr>
              <p:cNvSpPr txBox="1"/>
              <p:nvPr/>
            </p:nvSpPr>
            <p:spPr bwMode="auto">
              <a:xfrm>
                <a:off x="1631504" y="1473867"/>
                <a:ext cx="2640585" cy="18389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50" dirty="0"/>
                  <a:t>6. Аналитика</a:t>
                </a:r>
                <a:r>
                  <a:rPr lang="ru-RU" sz="1400" dirty="0"/>
                  <a:t/>
                </a:r>
                <a:br>
                  <a:rPr lang="ru-RU" sz="1400" dirty="0"/>
                </a:br>
                <a:r>
                  <a:rPr lang="ru-RU" sz="1400" dirty="0"/>
                  <a:t/>
                </a:r>
                <a:br>
                  <a:rPr lang="ru-RU" sz="1400" dirty="0"/>
                </a:br>
                <a:r>
                  <a:rPr lang="ru-RU" sz="1400" i="1" dirty="0"/>
                  <a:t>Отслеживание вовлеченности;</a:t>
                </a:r>
                <a:br>
                  <a:rPr lang="ru-RU" sz="1400" i="1" dirty="0"/>
                </a:br>
                <a:r>
                  <a:rPr lang="ru-RU" sz="1400" i="1" dirty="0"/>
                  <a:t>Корректирование контент-плана</a:t>
                </a:r>
              </a:p>
              <a:p>
                <a:endParaRPr lang="ru-RU" sz="1400" i="1" dirty="0"/>
              </a:p>
              <a:p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4" name="Группа 23">
              <a:extLst>
                <a:ext uri="{FF2B5EF4-FFF2-40B4-BE49-F238E27FC236}">
                  <a16:creationId xmlns:a16="http://schemas.microsoft.com/office/drawing/2014/main" xmlns="" id="{7BE19385-D13B-F122-AA3E-AED23BE34934}"/>
                </a:ext>
              </a:extLst>
            </p:cNvPr>
            <p:cNvGrpSpPr/>
            <p:nvPr/>
          </p:nvGrpSpPr>
          <p:grpSpPr>
            <a:xfrm>
              <a:off x="4839317" y="3922958"/>
              <a:ext cx="2513365" cy="1872207"/>
              <a:chOff x="1631504" y="1268760"/>
              <a:chExt cx="2513365" cy="1872207"/>
            </a:xfrm>
          </p:grpSpPr>
          <p:sp>
            <p:nvSpPr>
              <p:cNvPr id="25" name="Прямоугольник: скругленные углы 24">
                <a:extLst>
                  <a:ext uri="{FF2B5EF4-FFF2-40B4-BE49-F238E27FC236}">
                    <a16:creationId xmlns:a16="http://schemas.microsoft.com/office/drawing/2014/main" xmlns="" id="{B90B3BE2-6626-3204-7259-923B3F2610B5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FC3544ED-4F72-58C6-38C5-07863CF291E3}"/>
                  </a:ext>
                </a:extLst>
              </p:cNvPr>
              <p:cNvSpPr txBox="1"/>
              <p:nvPr/>
            </p:nvSpPr>
            <p:spPr bwMode="auto">
              <a:xfrm>
                <a:off x="1763665" y="1466199"/>
                <a:ext cx="2376263" cy="12541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50" dirty="0"/>
                  <a:t>5. Интерактив</a:t>
                </a: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dirty="0"/>
                  <a:t/>
                </a:r>
                <a:br>
                  <a:rPr lang="ru-RU" dirty="0"/>
                </a:br>
                <a:r>
                  <a:rPr lang="ru-RU" sz="1400" i="1" dirty="0"/>
                  <a:t>Использование обратной связи в виде реакций</a:t>
                </a:r>
              </a:p>
              <a:p>
                <a:endParaRPr lang="ru-RU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Группа 26">
              <a:extLst>
                <a:ext uri="{FF2B5EF4-FFF2-40B4-BE49-F238E27FC236}">
                  <a16:creationId xmlns:a16="http://schemas.microsoft.com/office/drawing/2014/main" xmlns="" id="{38CE5585-DA36-BDB7-1102-8CCF9CF841E4}"/>
                </a:ext>
              </a:extLst>
            </p:cNvPr>
            <p:cNvGrpSpPr/>
            <p:nvPr/>
          </p:nvGrpSpPr>
          <p:grpSpPr>
            <a:xfrm>
              <a:off x="8201034" y="3922958"/>
              <a:ext cx="2635645" cy="1872207"/>
              <a:chOff x="1570363" y="1268760"/>
              <a:chExt cx="2635645" cy="1872207"/>
            </a:xfrm>
          </p:grpSpPr>
          <p:sp>
            <p:nvSpPr>
              <p:cNvPr id="28" name="Прямоугольник: скругленные углы 27">
                <a:extLst>
                  <a:ext uri="{FF2B5EF4-FFF2-40B4-BE49-F238E27FC236}">
                    <a16:creationId xmlns:a16="http://schemas.microsoft.com/office/drawing/2014/main" xmlns="" id="{9A40A4BE-C932-C1E6-DAAB-4EBABC8B6ADD}"/>
                  </a:ext>
                </a:extLst>
              </p:cNvPr>
              <p:cNvSpPr/>
              <p:nvPr/>
            </p:nvSpPr>
            <p:spPr bwMode="auto">
              <a:xfrm>
                <a:off x="1631504" y="1268760"/>
                <a:ext cx="2513365" cy="1872207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xmlns="" id="{6BA6A91B-0FAE-3E04-E5DD-46414D2BFA33}"/>
                  </a:ext>
                </a:extLst>
              </p:cNvPr>
              <p:cNvSpPr txBox="1"/>
              <p:nvPr/>
            </p:nvSpPr>
            <p:spPr bwMode="auto">
              <a:xfrm>
                <a:off x="1570363" y="1456566"/>
                <a:ext cx="2635645" cy="1231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700" dirty="0"/>
                  <a:t>4. Структурированность</a:t>
                </a:r>
                <a:br>
                  <a:rPr lang="ru-RU" sz="1700" dirty="0"/>
                </a:br>
                <a:r>
                  <a:rPr lang="ru-RU" sz="2000" dirty="0"/>
                  <a:t/>
                </a:r>
                <a:br>
                  <a:rPr lang="ru-RU" sz="2000" dirty="0"/>
                </a:br>
                <a:r>
                  <a:rPr lang="ru-RU" sz="1400" i="1" dirty="0"/>
                  <a:t>Каждая рубрика должна иметь понятную тему</a:t>
                </a:r>
                <a:endParaRPr lang="en-US" sz="1400" i="1" dirty="0"/>
              </a:p>
              <a:p>
                <a:endParaRPr lang="ru-RU" sz="900" dirty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xmlns="" id="{665F2878-2A48-038C-9D89-751014C7BEC6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3929825" y="2190705"/>
              <a:ext cx="903558" cy="0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xmlns="" id="{58BF2997-B75A-B7F4-82C7-BA9E56816AD0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47741" y="2190705"/>
              <a:ext cx="903558" cy="0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>
              <a:extLst>
                <a:ext uri="{FF2B5EF4-FFF2-40B4-BE49-F238E27FC236}">
                  <a16:creationId xmlns:a16="http://schemas.microsoft.com/office/drawing/2014/main" xmlns="" id="{EF811983-9145-1065-CC4B-FDD2AF818FA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929825" y="4871921"/>
              <a:ext cx="903558" cy="0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xmlns="" id="{62420AB1-D66C-86E4-27A8-687FEF9201C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347741" y="4859061"/>
              <a:ext cx="903558" cy="0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xmlns="" id="{CDD7947F-6654-09AA-34B3-9D1A8762FC99}"/>
                </a:ext>
              </a:extLst>
            </p:cNvPr>
            <p:cNvCxnSpPr>
              <a:cxnSpLocks/>
              <a:stCxn id="11" idx="2"/>
              <a:endCxn id="22" idx="0"/>
            </p:cNvCxnSpPr>
            <p:nvPr/>
          </p:nvCxnSpPr>
          <p:spPr>
            <a:xfrm flipH="1">
              <a:off x="2673143" y="3126809"/>
              <a:ext cx="4941" cy="801823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xmlns="" id="{926101E2-3D9A-56A2-3AF7-7E95687200A7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9507981" y="3103727"/>
              <a:ext cx="4941" cy="801823"/>
            </a:xfrm>
            <a:prstGeom prst="line">
              <a:avLst/>
            </a:prstGeom>
            <a:ln w="57150">
              <a:solidFill>
                <a:srgbClr val="005B7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483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CCB72743-008E-E667-3107-345BCF0573DE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F9A43D-F0C9-A2D3-0080-D510115F914E}"/>
              </a:ext>
            </a:extLst>
          </p:cNvPr>
          <p:cNvSpPr txBox="1">
            <a:spLocks/>
          </p:cNvSpPr>
          <p:nvPr/>
        </p:nvSpPr>
        <p:spPr bwMode="auto">
          <a:xfrm>
            <a:off x="1169906" y="1040152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Рубрика «89 рукопожатий»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D89A282-C45F-5099-F870-1517DDAED7B5}"/>
              </a:ext>
            </a:extLst>
          </p:cNvPr>
          <p:cNvGrpSpPr/>
          <p:nvPr/>
        </p:nvGrpSpPr>
        <p:grpSpPr>
          <a:xfrm>
            <a:off x="845871" y="1466781"/>
            <a:ext cx="5472608" cy="4248472"/>
            <a:chOff x="417775" y="1430778"/>
            <a:chExt cx="5472608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68A0AEB6-F168-A153-0AF7-53E27FBEA0C7}"/>
                </a:ext>
              </a:extLst>
            </p:cNvPr>
            <p:cNvSpPr/>
            <p:nvPr/>
          </p:nvSpPr>
          <p:spPr bwMode="auto">
            <a:xfrm>
              <a:off x="417775" y="1430778"/>
              <a:ext cx="5472608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DA22705C-2F73-6BAF-ADB2-EC6A85E301F3}"/>
                </a:ext>
              </a:extLst>
            </p:cNvPr>
            <p:cNvSpPr txBox="1"/>
            <p:nvPr/>
          </p:nvSpPr>
          <p:spPr bwMode="auto">
            <a:xfrm>
              <a:off x="741810" y="1614402"/>
              <a:ext cx="4824536" cy="3939540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dirty="0"/>
                <a:t>Это </a:t>
              </a:r>
              <a:r>
                <a:rPr lang="ru-RU" b="1" dirty="0"/>
                <a:t>постоянная ежемесячная рубрика</a:t>
              </a:r>
              <a:r>
                <a:rPr lang="ru-RU" dirty="0"/>
                <a:t>. Каждый месяц ребята из разных классов готовят видеоролики о регионах России. За год они охватывают все области, края и республики.</a:t>
              </a:r>
            </a:p>
            <a:p>
              <a:endParaRPr lang="ru-RU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Регулярность - подписчики знают, что каждый месяц их ждёт новая серия.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Дети - главные авторы, а не просто статисты.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Образовательная ценность и патриотическое воспитание в лёгком формате.</a:t>
              </a:r>
            </a:p>
            <a:p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8A08821B-8673-41AE-8BFD-07664A0F0D11}"/>
              </a:ext>
            </a:extLst>
          </p:cNvPr>
          <p:cNvGrpSpPr/>
          <p:nvPr/>
        </p:nvGrpSpPr>
        <p:grpSpPr>
          <a:xfrm>
            <a:off x="7176120" y="1052736"/>
            <a:ext cx="4176466" cy="5076564"/>
            <a:chOff x="7176120" y="1052736"/>
            <a:chExt cx="4176466" cy="5076564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xmlns="" id="{CDE8A490-9BE7-E990-1DB2-E07AA7B75065}"/>
                </a:ext>
              </a:extLst>
            </p:cNvPr>
            <p:cNvSpPr/>
            <p:nvPr/>
          </p:nvSpPr>
          <p:spPr bwMode="auto">
            <a:xfrm>
              <a:off x="7176120" y="1052736"/>
              <a:ext cx="4176466" cy="5076564"/>
            </a:xfrm>
            <a:prstGeom prst="roundRect">
              <a:avLst/>
            </a:prstGeom>
            <a:solidFill>
              <a:srgbClr val="E9FDFF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6D3D8E89-B6C9-1415-FB5F-E2ECF2938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75" t="1189" r="1012"/>
            <a:stretch>
              <a:fillRect/>
            </a:stretch>
          </p:blipFill>
          <p:spPr>
            <a:xfrm>
              <a:off x="7680177" y="1196752"/>
              <a:ext cx="3168352" cy="4846847"/>
            </a:xfrm>
            <a:prstGeom prst="roundRect">
              <a:avLst/>
            </a:prstGeom>
          </p:spPr>
        </p:pic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BD520D8-BC51-ACFB-5B33-526F49C7EDFE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 smtClean="0">
                <a:solidFill>
                  <a:srgbClr val="005B7E"/>
                </a:solidFill>
              </a:rPr>
              <a:t>Удачные находки</a:t>
            </a:r>
            <a:endParaRPr lang="ru-RU" sz="3200" b="1" dirty="0">
              <a:solidFill>
                <a:srgbClr val="005B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1602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92F92F9C-16C1-F571-F98B-3386D5A8266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EC36B73-CF1C-D29B-E325-82984DF7F117}"/>
              </a:ext>
            </a:extLst>
          </p:cNvPr>
          <p:cNvSpPr txBox="1">
            <a:spLocks/>
          </p:cNvSpPr>
          <p:nvPr/>
        </p:nvSpPr>
        <p:spPr bwMode="auto">
          <a:xfrm>
            <a:off x="1169906" y="1040152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Рубрика «Дайджест новостей»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A0554E86-51EF-C963-454A-6F3936A49AFB}"/>
              </a:ext>
            </a:extLst>
          </p:cNvPr>
          <p:cNvGrpSpPr/>
          <p:nvPr/>
        </p:nvGrpSpPr>
        <p:grpSpPr>
          <a:xfrm>
            <a:off x="845871" y="1466781"/>
            <a:ext cx="5472608" cy="4248472"/>
            <a:chOff x="417775" y="1430778"/>
            <a:chExt cx="5472608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A41682AD-5468-0772-3FF9-A8AFE0266E9F}"/>
                </a:ext>
              </a:extLst>
            </p:cNvPr>
            <p:cNvSpPr/>
            <p:nvPr/>
          </p:nvSpPr>
          <p:spPr bwMode="auto">
            <a:xfrm>
              <a:off x="417775" y="1430778"/>
              <a:ext cx="5472608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C06A597A-E55F-BDB1-AF0A-242E5292A262}"/>
                </a:ext>
              </a:extLst>
            </p:cNvPr>
            <p:cNvSpPr txBox="1"/>
            <p:nvPr/>
          </p:nvSpPr>
          <p:spPr bwMode="auto">
            <a:xfrm>
              <a:off x="843366" y="1749026"/>
              <a:ext cx="4824536" cy="366254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dirty="0"/>
                <a:t>Это </a:t>
              </a:r>
              <a:r>
                <a:rPr lang="ru-RU" b="1" dirty="0"/>
                <a:t>еженедельная рубрика</a:t>
              </a:r>
              <a:r>
                <a:rPr lang="ru-RU" dirty="0"/>
                <a:t>, которая выходит строго по расписанию. Ведущие - сами ученики, которые пишут сценарий, снимают и монтируют выпуски.</a:t>
              </a:r>
            </a:p>
            <a:p>
              <a:endParaRPr lang="ru-RU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Постоянство - каждую неделю свежий выпуск.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Лица рубрики - знакомые ученики, это повышает доверие и интерес сверстников.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i="1" dirty="0"/>
                <a:t>Интерактив - реакции в конце поста создают обратную связь.</a:t>
              </a:r>
            </a:p>
            <a:p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ED370B80-D9F5-11E5-1F0F-1DFB70D3971B}"/>
              </a:ext>
            </a:extLst>
          </p:cNvPr>
          <p:cNvSpPr/>
          <p:nvPr/>
        </p:nvSpPr>
        <p:spPr bwMode="auto">
          <a:xfrm>
            <a:off x="7176120" y="1052736"/>
            <a:ext cx="4176466" cy="5076564"/>
          </a:xfrm>
          <a:prstGeom prst="roundRect">
            <a:avLst/>
          </a:prstGeom>
          <a:solidFill>
            <a:srgbClr val="E9FD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55050D7-C8E4-0C4D-2E7F-C30A21055C70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Удачные находки</a:t>
            </a:r>
            <a:endParaRPr lang="ru-RU" sz="3200" b="1" dirty="0">
              <a:solidFill>
                <a:srgbClr val="005B7E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AA6F4E0-CBA2-1ECB-9236-8E9D6C0FB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9" t="1701" r="3239" b="1701"/>
          <a:stretch>
            <a:fillRect/>
          </a:stretch>
        </p:blipFill>
        <p:spPr>
          <a:xfrm>
            <a:off x="7698179" y="1189550"/>
            <a:ext cx="3132348" cy="480293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03621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5A81FAF1-932D-0AA3-3D81-FFFB9005CFA7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BE4934-EA9F-CC4D-E755-761033A3CE99}"/>
              </a:ext>
            </a:extLst>
          </p:cNvPr>
          <p:cNvSpPr txBox="1">
            <a:spLocks/>
          </p:cNvSpPr>
          <p:nvPr/>
        </p:nvSpPr>
        <p:spPr bwMode="auto">
          <a:xfrm>
            <a:off x="1169906" y="1040152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Рубрика «Пост гордости»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0F0AF2C1-E498-76E5-7E51-63DAEE02AB0F}"/>
              </a:ext>
            </a:extLst>
          </p:cNvPr>
          <p:cNvGrpSpPr/>
          <p:nvPr/>
        </p:nvGrpSpPr>
        <p:grpSpPr>
          <a:xfrm>
            <a:off x="845871" y="1466781"/>
            <a:ext cx="5472608" cy="4248472"/>
            <a:chOff x="417775" y="1430778"/>
            <a:chExt cx="5472608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C95703E0-C54D-A218-55ED-F34BCF122228}"/>
                </a:ext>
              </a:extLst>
            </p:cNvPr>
            <p:cNvSpPr/>
            <p:nvPr/>
          </p:nvSpPr>
          <p:spPr bwMode="auto">
            <a:xfrm>
              <a:off x="417775" y="1430778"/>
              <a:ext cx="5472608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F0C7E2AA-3C07-9F66-2A93-8D65571FA465}"/>
                </a:ext>
              </a:extLst>
            </p:cNvPr>
            <p:cNvSpPr txBox="1"/>
            <p:nvPr/>
          </p:nvSpPr>
          <p:spPr bwMode="auto">
            <a:xfrm>
              <a:off x="843368" y="1977225"/>
              <a:ext cx="4824536" cy="283154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b="1" dirty="0"/>
                <a:t>Постоянная рубрика</a:t>
              </a:r>
              <a:r>
                <a:rPr lang="ru-RU" dirty="0"/>
                <a:t>, где поздравляют победителей конкурсов, олимпиад и соревнований.</a:t>
              </a:r>
            </a:p>
            <a:p>
              <a:endParaRPr lang="ru-RU" dirty="0">
                <a:solidFill>
                  <a:schemeClr val="tx1"/>
                </a:solidFill>
              </a:endParaRP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Эмоциональный тон - текст тёплый, искренний, чувствуется гордость за детей.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Есть фото команды - мы видим героев в лицо.</a:t>
              </a:r>
            </a:p>
            <a:p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xmlns="" id="{6130CF92-A787-B1A4-70EF-F63F45D05023}"/>
              </a:ext>
            </a:extLst>
          </p:cNvPr>
          <p:cNvSpPr/>
          <p:nvPr/>
        </p:nvSpPr>
        <p:spPr bwMode="auto">
          <a:xfrm>
            <a:off x="7176120" y="1052736"/>
            <a:ext cx="4176466" cy="5076564"/>
          </a:xfrm>
          <a:prstGeom prst="roundRect">
            <a:avLst/>
          </a:prstGeom>
          <a:solidFill>
            <a:srgbClr val="E9FDFF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68B9C55C-88A4-2FA7-9DAD-EEB44E25A5C6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Удачные находки</a:t>
            </a:r>
            <a:endParaRPr lang="ru-RU" sz="3200" b="1" dirty="0">
              <a:solidFill>
                <a:srgbClr val="005B7E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8A34B35-1706-8BED-1033-0DECB3045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" r="1274" b="1840"/>
          <a:stretch>
            <a:fillRect/>
          </a:stretch>
        </p:blipFill>
        <p:spPr>
          <a:xfrm>
            <a:off x="7660402" y="1385369"/>
            <a:ext cx="3282820" cy="441989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924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677B29-E29E-91B6-8162-C2F2989241C4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90ABEA-6B57-B802-ABF3-7F7AEC9F06EB}"/>
              </a:ext>
            </a:extLst>
          </p:cNvPr>
          <p:cNvSpPr txBox="1">
            <a:spLocks/>
          </p:cNvSpPr>
          <p:nvPr/>
        </p:nvSpPr>
        <p:spPr bwMode="auto">
          <a:xfrm>
            <a:off x="5853341" y="1354762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Ошибка «Нерегулярность»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119387C2-5994-AA38-45C4-F87F853F3FE2}"/>
              </a:ext>
            </a:extLst>
          </p:cNvPr>
          <p:cNvGrpSpPr/>
          <p:nvPr/>
        </p:nvGrpSpPr>
        <p:grpSpPr>
          <a:xfrm>
            <a:off x="5854629" y="1835037"/>
            <a:ext cx="5472608" cy="4248472"/>
            <a:chOff x="417775" y="1430778"/>
            <a:chExt cx="5472608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0FA4690C-90BB-8386-A944-0E33958B8F6D}"/>
                </a:ext>
              </a:extLst>
            </p:cNvPr>
            <p:cNvSpPr/>
            <p:nvPr/>
          </p:nvSpPr>
          <p:spPr bwMode="auto">
            <a:xfrm>
              <a:off x="417775" y="1430778"/>
              <a:ext cx="5472608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AE07A484-5869-3BD6-9EFD-3BAEAA028ED4}"/>
                </a:ext>
              </a:extLst>
            </p:cNvPr>
            <p:cNvSpPr txBox="1"/>
            <p:nvPr/>
          </p:nvSpPr>
          <p:spPr bwMode="auto">
            <a:xfrm>
              <a:off x="708272" y="1914134"/>
              <a:ext cx="4824536" cy="3385542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ru-RU" dirty="0"/>
                <a:t>Это пост-анонс об IT-лагере, который был опубликован </a:t>
              </a:r>
              <a:r>
                <a:rPr lang="ru-RU" b="1" dirty="0"/>
                <a:t>24 июня</a:t>
              </a:r>
              <a:r>
                <a:rPr lang="ru-RU" dirty="0"/>
                <a:t>. Сегодня - </a:t>
              </a:r>
              <a:r>
                <a:rPr lang="ru-RU" b="1" dirty="0"/>
                <a:t>9 сентября</a:t>
              </a:r>
              <a:r>
                <a:rPr lang="ru-RU" dirty="0"/>
                <a:t>. И это - последний пост в канале за всё это время.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ru-RU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Создаётся впечатление, что канал заброшен.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Подписчик думает: «Они сами не знают, что публикуют».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Это убивает доверие к школе как к источнику актуальной информации.</a:t>
              </a:r>
            </a:p>
            <a:p>
              <a:endParaRPr lang="ru-RU" sz="16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5FA37CA9-4D99-23F1-1616-F3A267E24188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Негативный опыт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4F347B73-CBD7-0E97-7A0F-C4924E28440F}"/>
              </a:ext>
            </a:extLst>
          </p:cNvPr>
          <p:cNvGrpSpPr/>
          <p:nvPr/>
        </p:nvGrpSpPr>
        <p:grpSpPr>
          <a:xfrm>
            <a:off x="864763" y="1124744"/>
            <a:ext cx="4176466" cy="5076564"/>
            <a:chOff x="7176120" y="1052736"/>
            <a:chExt cx="4176466" cy="5076564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xmlns="" id="{0C5DAC77-04C0-8559-1990-8231F92DCA85}"/>
                </a:ext>
              </a:extLst>
            </p:cNvPr>
            <p:cNvSpPr/>
            <p:nvPr/>
          </p:nvSpPr>
          <p:spPr bwMode="auto">
            <a:xfrm>
              <a:off x="7176120" y="1052736"/>
              <a:ext cx="4176466" cy="5076564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2D79FBF5-614B-00B6-892C-076E696BF6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45" t="1296" r="2118" b="1296"/>
            <a:stretch>
              <a:fillRect/>
            </a:stretch>
          </p:blipFill>
          <p:spPr>
            <a:xfrm>
              <a:off x="7349428" y="1386207"/>
              <a:ext cx="3829850" cy="4419057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37564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0C9557-4C74-0759-EBFE-803712CC652A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076F2B-A31F-CF09-7E90-083106728425}"/>
              </a:ext>
            </a:extLst>
          </p:cNvPr>
          <p:cNvSpPr txBox="1">
            <a:spLocks/>
          </p:cNvSpPr>
          <p:nvPr/>
        </p:nvSpPr>
        <p:spPr bwMode="auto">
          <a:xfrm>
            <a:off x="6744072" y="1423996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Ошибка «Вечные опросы»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F39ADA29-E561-7EE4-014A-03E32BFC73C1}"/>
              </a:ext>
            </a:extLst>
          </p:cNvPr>
          <p:cNvGrpSpPr/>
          <p:nvPr/>
        </p:nvGrpSpPr>
        <p:grpSpPr>
          <a:xfrm>
            <a:off x="7466202" y="2015085"/>
            <a:ext cx="3999916" cy="3870813"/>
            <a:chOff x="8356808" y="1250037"/>
            <a:chExt cx="4620592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B9F20046-D8CD-0740-976F-77BC10DF1FBD}"/>
                </a:ext>
              </a:extLst>
            </p:cNvPr>
            <p:cNvSpPr/>
            <p:nvPr/>
          </p:nvSpPr>
          <p:spPr bwMode="auto">
            <a:xfrm>
              <a:off x="8356808" y="1250037"/>
              <a:ext cx="4620592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640C31A7-4781-CB1F-7B2B-A17062511EE3}"/>
                </a:ext>
              </a:extLst>
            </p:cNvPr>
            <p:cNvSpPr txBox="1"/>
            <p:nvPr/>
          </p:nvSpPr>
          <p:spPr bwMode="auto">
            <a:xfrm>
              <a:off x="8545972" y="1887930"/>
              <a:ext cx="4242263" cy="297268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endParaRPr lang="ru-RU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Создаётся впечатление, что канал заброшен.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Подписчик думает: «Они сами не знают, что публикуют».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Это убивает доверие к школе как к источнику актуальной информации.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371E6CAF-8C24-33CA-7B90-EC10294EF23A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Негативный опыт</a:t>
            </a: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xmlns="" id="{B4FEE654-D60F-5CD4-2397-365151DC3D13}"/>
              </a:ext>
            </a:extLst>
          </p:cNvPr>
          <p:cNvGrpSpPr/>
          <p:nvPr/>
        </p:nvGrpSpPr>
        <p:grpSpPr>
          <a:xfrm>
            <a:off x="566721" y="1342363"/>
            <a:ext cx="6423686" cy="4579296"/>
            <a:chOff x="392393" y="1484785"/>
            <a:chExt cx="6423686" cy="4579296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A86C1F1C-3F0C-DEFF-4317-F1CF548DA6BB}"/>
                </a:ext>
              </a:extLst>
            </p:cNvPr>
            <p:cNvSpPr/>
            <p:nvPr/>
          </p:nvSpPr>
          <p:spPr bwMode="auto">
            <a:xfrm>
              <a:off x="3688066" y="1566418"/>
              <a:ext cx="3128013" cy="4465363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xmlns="" id="{026003E8-04CE-537C-EEAE-7109A683650C}"/>
                </a:ext>
              </a:extLst>
            </p:cNvPr>
            <p:cNvSpPr/>
            <p:nvPr/>
          </p:nvSpPr>
          <p:spPr bwMode="auto">
            <a:xfrm>
              <a:off x="392393" y="1484785"/>
              <a:ext cx="3122336" cy="4579296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xmlns="" id="{8E0639B2-0E1B-9C28-59DB-7CBAD85534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1862" y="1960140"/>
              <a:ext cx="2815778" cy="3483551"/>
            </a:xfrm>
            <a:prstGeom prst="roundRect">
              <a:avLst/>
            </a:prstGeom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xmlns="" id="{E2ED4E94-B166-5A7A-07D7-45549B803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1401" y="2485760"/>
              <a:ext cx="2781341" cy="2432310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79582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xmlns="" id="{23F11C85-0F54-B0B1-2F22-D3A3C271AD1C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39870F7-DB07-3A97-14FA-184FFC875477}"/>
              </a:ext>
            </a:extLst>
          </p:cNvPr>
          <p:cNvSpPr txBox="1">
            <a:spLocks/>
          </p:cNvSpPr>
          <p:nvPr/>
        </p:nvSpPr>
        <p:spPr bwMode="auto">
          <a:xfrm>
            <a:off x="7146567" y="1456835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000" b="1" dirty="0">
                <a:solidFill>
                  <a:srgbClr val="005B7E"/>
                </a:solidFill>
              </a:rPr>
              <a:t>Ошибка «Неподходящие репосты»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xmlns="" id="{08991BD2-23C8-C48D-1D43-095D00395E82}"/>
              </a:ext>
            </a:extLst>
          </p:cNvPr>
          <p:cNvGrpSpPr/>
          <p:nvPr/>
        </p:nvGrpSpPr>
        <p:grpSpPr>
          <a:xfrm>
            <a:off x="7660435" y="1960140"/>
            <a:ext cx="3999916" cy="3870813"/>
            <a:chOff x="8356808" y="1250037"/>
            <a:chExt cx="4620592" cy="4248472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11" name="Прямоугольник: скругленные углы 10">
              <a:extLst>
                <a:ext uri="{FF2B5EF4-FFF2-40B4-BE49-F238E27FC236}">
                  <a16:creationId xmlns:a16="http://schemas.microsoft.com/office/drawing/2014/main" xmlns="" id="{129243AE-138A-2085-2470-F284318B1AEF}"/>
                </a:ext>
              </a:extLst>
            </p:cNvPr>
            <p:cNvSpPr/>
            <p:nvPr/>
          </p:nvSpPr>
          <p:spPr bwMode="auto">
            <a:xfrm>
              <a:off x="8356808" y="1250037"/>
              <a:ext cx="4620592" cy="4248472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71C9CB6E-2D8C-A26E-DF57-6815F5C1584C}"/>
                </a:ext>
              </a:extLst>
            </p:cNvPr>
            <p:cNvSpPr txBox="1"/>
            <p:nvPr/>
          </p:nvSpPr>
          <p:spPr bwMode="auto">
            <a:xfrm>
              <a:off x="8545970" y="1398113"/>
              <a:ext cx="4242263" cy="395231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/>
                <a:t>Подписчик заходит в школьный канал, а видит чужие размышления о пробках или начинки для закусок. Возникает вопрос: </a:t>
              </a:r>
              <a:r>
                <a:rPr lang="ru-RU" i="1" dirty="0"/>
                <a:t>«Я вообще туда попал?»</a:t>
              </a:r>
            </a:p>
            <a:p>
              <a:endParaRPr lang="ru-RU" i="1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Бренд школы размывается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Подписчики не понимают, куда попали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ru-RU" dirty="0"/>
                <a:t>Падает профессиональный имидж</a:t>
              </a:r>
            </a:p>
            <a:p>
              <a:endParaRPr lang="ru-RU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95415A6A-C3A8-4544-4622-434B19C06BAC}"/>
              </a:ext>
            </a:extLst>
          </p:cNvPr>
          <p:cNvSpPr txBox="1">
            <a:spLocks/>
          </p:cNvSpPr>
          <p:nvPr/>
        </p:nvSpPr>
        <p:spPr bwMode="auto">
          <a:xfrm>
            <a:off x="3548636" y="337207"/>
            <a:ext cx="5027649" cy="477194"/>
          </a:xfrm>
          <a:prstGeom prst="rect">
            <a:avLst/>
          </a:prstGeom>
        </p:spPr>
        <p:txBody>
          <a:bodyPr/>
          <a:lstStyle>
            <a:lvl1pPr algn="l" defTabSz="914400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3200" b="1" dirty="0">
                <a:solidFill>
                  <a:srgbClr val="005B7E"/>
                </a:solidFill>
              </a:rPr>
              <a:t>Негативный опыт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8CA3932A-050E-52F6-DF2C-2F76782682B7}"/>
              </a:ext>
            </a:extLst>
          </p:cNvPr>
          <p:cNvGrpSpPr/>
          <p:nvPr/>
        </p:nvGrpSpPr>
        <p:grpSpPr>
          <a:xfrm>
            <a:off x="694074" y="1340768"/>
            <a:ext cx="6370617" cy="4764082"/>
            <a:chOff x="467442" y="1277561"/>
            <a:chExt cx="6370617" cy="4764082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xmlns="" id="{FF491969-8722-651D-313C-34380341A04E}"/>
                </a:ext>
              </a:extLst>
            </p:cNvPr>
            <p:cNvSpPr/>
            <p:nvPr/>
          </p:nvSpPr>
          <p:spPr bwMode="auto">
            <a:xfrm>
              <a:off x="3844476" y="3622586"/>
              <a:ext cx="2993583" cy="2419057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xmlns="" id="{1E5BACA4-FB47-FA2C-7CC8-2DD2D92ED731}"/>
                </a:ext>
              </a:extLst>
            </p:cNvPr>
            <p:cNvSpPr/>
            <p:nvPr/>
          </p:nvSpPr>
          <p:spPr bwMode="auto">
            <a:xfrm>
              <a:off x="467442" y="1333167"/>
              <a:ext cx="3213276" cy="4691449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xmlns="" id="{E8B5B8B0-E83F-B142-60D8-B3691CF2847D}"/>
                </a:ext>
              </a:extLst>
            </p:cNvPr>
            <p:cNvSpPr/>
            <p:nvPr/>
          </p:nvSpPr>
          <p:spPr bwMode="auto">
            <a:xfrm>
              <a:off x="3844475" y="1277561"/>
              <a:ext cx="2993584" cy="2185996"/>
            </a:xfrm>
            <a:prstGeom prst="roundRect">
              <a:avLst/>
            </a:prstGeom>
            <a:solidFill>
              <a:srgbClr val="88C4F1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chemeClr val="bg1"/>
                </a:solidFill>
              </a:endParaRP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xmlns="" id="{675919AB-6294-7F44-CB8E-E7835C0FD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0"/>
            <a:stretch>
              <a:fillRect/>
            </a:stretch>
          </p:blipFill>
          <p:spPr>
            <a:xfrm>
              <a:off x="489765" y="1722313"/>
              <a:ext cx="3168630" cy="3870813"/>
            </a:xfrm>
            <a:prstGeom prst="round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xmlns="" id="{BDB0E281-1814-B834-862E-C52C49E1E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33"/>
            <a:stretch>
              <a:fillRect/>
            </a:stretch>
          </p:blipFill>
          <p:spPr>
            <a:xfrm>
              <a:off x="4250669" y="3704018"/>
              <a:ext cx="2181196" cy="2256191"/>
            </a:xfrm>
            <a:prstGeom prst="round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xmlns="" id="{CDF2FA88-F8AE-03F7-10F6-2FE103472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99" b="2268"/>
            <a:stretch>
              <a:fillRect/>
            </a:stretch>
          </p:blipFill>
          <p:spPr>
            <a:xfrm>
              <a:off x="4175107" y="1378379"/>
              <a:ext cx="2332320" cy="1984359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5998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2344</TotalTime>
  <Words>253</Words>
  <Application>Microsoft Office PowerPoint</Application>
  <DocSecurity>0</DocSecurity>
  <PresentationFormat>Широкоэкранный</PresentationFormat>
  <Paragraphs>70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Обзор ведения официальных каналов в НМ МАХ в ОО СПб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Наталья С. Антипова</dc:creator>
  <cp:keywords/>
  <dc:description/>
  <cp:lastModifiedBy>Admin</cp:lastModifiedBy>
  <cp:revision>110</cp:revision>
  <dcterms:created xsi:type="dcterms:W3CDTF">2024-11-13T09:32:30Z</dcterms:created>
  <dcterms:modified xsi:type="dcterms:W3CDTF">2026-09-09T06:41:08Z</dcterms:modified>
  <cp:category/>
  <dc:identifier/>
  <cp:contentStatus/>
  <dc:language/>
  <cp:version/>
</cp:coreProperties>
</file>