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67" r:id="rId5"/>
    <p:sldId id="259" r:id="rId6"/>
    <p:sldId id="269" r:id="rId7"/>
    <p:sldId id="260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4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FAF9E-8A1E-4731-BF97-0EDF2E18360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11DBDBF-EE26-4E5E-9719-39B9E4A9604F}">
      <dgm:prSet phldrT="[Текст]"/>
      <dgm:spPr/>
      <dgm:t>
        <a:bodyPr/>
        <a:lstStyle/>
        <a:p>
          <a:r>
            <a:rPr lang="ru-RU" dirty="0" smtClean="0"/>
            <a:t>Разместите объявление в ВК со ссылкой на канал и призывом подписаться. В качестве изображения можно использовать готовый шаблон из канала в МАХ «</a:t>
          </a:r>
          <a:r>
            <a:rPr lang="ru-RU" dirty="0" err="1" smtClean="0"/>
            <a:t>Госпаблики</a:t>
          </a:r>
          <a:r>
            <a:rPr lang="ru-RU" dirty="0" smtClean="0"/>
            <a:t> – лучшее» </a:t>
          </a:r>
          <a:endParaRPr lang="ru-RU" dirty="0"/>
        </a:p>
      </dgm:t>
    </dgm:pt>
    <dgm:pt modelId="{AC41BAEF-DD04-485B-BBD5-C657640A882E}" type="parTrans" cxnId="{CB7E59D1-A888-40DC-865E-4BB43FF8B5DA}">
      <dgm:prSet/>
      <dgm:spPr/>
      <dgm:t>
        <a:bodyPr/>
        <a:lstStyle/>
        <a:p>
          <a:endParaRPr lang="ru-RU"/>
        </a:p>
      </dgm:t>
    </dgm:pt>
    <dgm:pt modelId="{55CF3662-47FC-42E7-8381-78C13173AD97}" type="sibTrans" cxnId="{CB7E59D1-A888-40DC-865E-4BB43FF8B5DA}">
      <dgm:prSet/>
      <dgm:spPr/>
      <dgm:t>
        <a:bodyPr/>
        <a:lstStyle/>
        <a:p>
          <a:endParaRPr lang="ru-RU"/>
        </a:p>
      </dgm:t>
    </dgm:pt>
    <dgm:pt modelId="{B09BBE73-77B6-4551-A602-2A00E02D30D6}">
      <dgm:prSet/>
      <dgm:spPr/>
      <dgm:t>
        <a:bodyPr/>
        <a:lstStyle/>
        <a:p>
          <a:r>
            <a:rPr lang="ru-RU" smtClean="0"/>
            <a:t>Попросите классных руководителей направить объявление в чате с обучающимися и родителями</a:t>
          </a:r>
          <a:endParaRPr lang="ru-RU" dirty="0" smtClean="0"/>
        </a:p>
      </dgm:t>
    </dgm:pt>
    <dgm:pt modelId="{05273028-0D7C-4FF7-B2BF-9393E5E3166B}" type="parTrans" cxnId="{5C38AF2B-74A3-4DA3-84FE-49980A790B30}">
      <dgm:prSet/>
      <dgm:spPr/>
      <dgm:t>
        <a:bodyPr/>
        <a:lstStyle/>
        <a:p>
          <a:endParaRPr lang="ru-RU"/>
        </a:p>
      </dgm:t>
    </dgm:pt>
    <dgm:pt modelId="{8FB810E6-970B-4F01-A7A3-8AD11DA3CD01}" type="sibTrans" cxnId="{5C38AF2B-74A3-4DA3-84FE-49980A790B30}">
      <dgm:prSet/>
      <dgm:spPr/>
      <dgm:t>
        <a:bodyPr/>
        <a:lstStyle/>
        <a:p>
          <a:endParaRPr lang="ru-RU"/>
        </a:p>
      </dgm:t>
    </dgm:pt>
    <dgm:pt modelId="{DEB74B28-011D-4083-8127-A245C9A20308}">
      <dgm:prSet/>
      <dgm:spPr/>
      <dgm:t>
        <a:bodyPr/>
        <a:lstStyle/>
        <a:p>
          <a:r>
            <a:rPr lang="ru-RU" dirty="0" smtClean="0"/>
            <a:t>Подготовьте </a:t>
          </a:r>
          <a:r>
            <a:rPr lang="en-US" dirty="0" smtClean="0"/>
            <a:t>QR-</a:t>
          </a:r>
          <a:r>
            <a:rPr lang="ru-RU" dirty="0" smtClean="0"/>
            <a:t>код, ведущий на канал и разместите его в местах с наибольшей проходимостью</a:t>
          </a:r>
          <a:endParaRPr lang="ru-RU" dirty="0"/>
        </a:p>
      </dgm:t>
    </dgm:pt>
    <dgm:pt modelId="{EBBBCF07-2DAE-4A48-BF5E-0EC6D206E520}" type="parTrans" cxnId="{16DEBAC2-AC35-4DB9-A1C7-E84BB8167E47}">
      <dgm:prSet/>
      <dgm:spPr/>
      <dgm:t>
        <a:bodyPr/>
        <a:lstStyle/>
        <a:p>
          <a:endParaRPr lang="ru-RU"/>
        </a:p>
      </dgm:t>
    </dgm:pt>
    <dgm:pt modelId="{D671FF02-60C9-4925-896F-8DA6334CE6EE}" type="sibTrans" cxnId="{16DEBAC2-AC35-4DB9-A1C7-E84BB8167E47}">
      <dgm:prSet/>
      <dgm:spPr/>
      <dgm:t>
        <a:bodyPr/>
        <a:lstStyle/>
        <a:p>
          <a:endParaRPr lang="ru-RU"/>
        </a:p>
      </dgm:t>
    </dgm:pt>
    <dgm:pt modelId="{FEAA8FD3-9A8A-4320-B01A-B8D67DAF1FF6}" type="pres">
      <dgm:prSet presAssocID="{4CBFAF9E-8A1E-4731-BF97-0EDF2E1836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081B68-CBC6-479F-AE51-5D0C6172C7B0}" type="pres">
      <dgm:prSet presAssocID="{811DBDBF-EE26-4E5E-9719-39B9E4A9604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E26E2-C947-49D0-B754-9DDBC7DCB781}" type="pres">
      <dgm:prSet presAssocID="{55CF3662-47FC-42E7-8381-78C13173AD97}" presName="spacer" presStyleCnt="0"/>
      <dgm:spPr/>
    </dgm:pt>
    <dgm:pt modelId="{7AC8865B-E879-4E3E-BD18-D48BEB8E6A94}" type="pres">
      <dgm:prSet presAssocID="{B09BBE73-77B6-4551-A602-2A00E02D30D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AD4AE-D44C-42D5-AE81-90CDA8D3485D}" type="pres">
      <dgm:prSet presAssocID="{8FB810E6-970B-4F01-A7A3-8AD11DA3CD01}" presName="spacer" presStyleCnt="0"/>
      <dgm:spPr/>
    </dgm:pt>
    <dgm:pt modelId="{E5EBA46E-DC23-4389-9369-390867478CFB}" type="pres">
      <dgm:prSet presAssocID="{DEB74B28-011D-4083-8127-A245C9A2030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38AF2B-74A3-4DA3-84FE-49980A790B30}" srcId="{4CBFAF9E-8A1E-4731-BF97-0EDF2E18360D}" destId="{B09BBE73-77B6-4551-A602-2A00E02D30D6}" srcOrd="1" destOrd="0" parTransId="{05273028-0D7C-4FF7-B2BF-9393E5E3166B}" sibTransId="{8FB810E6-970B-4F01-A7A3-8AD11DA3CD01}"/>
    <dgm:cxn modelId="{16DEBAC2-AC35-4DB9-A1C7-E84BB8167E47}" srcId="{4CBFAF9E-8A1E-4731-BF97-0EDF2E18360D}" destId="{DEB74B28-011D-4083-8127-A245C9A20308}" srcOrd="2" destOrd="0" parTransId="{EBBBCF07-2DAE-4A48-BF5E-0EC6D206E520}" sibTransId="{D671FF02-60C9-4925-896F-8DA6334CE6EE}"/>
    <dgm:cxn modelId="{7D587F76-F8CB-4211-889A-138AB9C63B1C}" type="presOf" srcId="{811DBDBF-EE26-4E5E-9719-39B9E4A9604F}" destId="{64081B68-CBC6-479F-AE51-5D0C6172C7B0}" srcOrd="0" destOrd="0" presId="urn:microsoft.com/office/officeart/2005/8/layout/vList2"/>
    <dgm:cxn modelId="{CB7E59D1-A888-40DC-865E-4BB43FF8B5DA}" srcId="{4CBFAF9E-8A1E-4731-BF97-0EDF2E18360D}" destId="{811DBDBF-EE26-4E5E-9719-39B9E4A9604F}" srcOrd="0" destOrd="0" parTransId="{AC41BAEF-DD04-485B-BBD5-C657640A882E}" sibTransId="{55CF3662-47FC-42E7-8381-78C13173AD97}"/>
    <dgm:cxn modelId="{6009E781-39E7-4084-9CDD-C3D083ECE32F}" type="presOf" srcId="{DEB74B28-011D-4083-8127-A245C9A20308}" destId="{E5EBA46E-DC23-4389-9369-390867478CFB}" srcOrd="0" destOrd="0" presId="urn:microsoft.com/office/officeart/2005/8/layout/vList2"/>
    <dgm:cxn modelId="{B3C19ABA-9A0A-4B42-A366-2D1BD12241D2}" type="presOf" srcId="{B09BBE73-77B6-4551-A602-2A00E02D30D6}" destId="{7AC8865B-E879-4E3E-BD18-D48BEB8E6A94}" srcOrd="0" destOrd="0" presId="urn:microsoft.com/office/officeart/2005/8/layout/vList2"/>
    <dgm:cxn modelId="{26922D80-F0FB-4023-BE87-74BA0C150E2E}" type="presOf" srcId="{4CBFAF9E-8A1E-4731-BF97-0EDF2E18360D}" destId="{FEAA8FD3-9A8A-4320-B01A-B8D67DAF1FF6}" srcOrd="0" destOrd="0" presId="urn:microsoft.com/office/officeart/2005/8/layout/vList2"/>
    <dgm:cxn modelId="{215658DF-AA33-42BC-AF4A-9BAC904BF874}" type="presParOf" srcId="{FEAA8FD3-9A8A-4320-B01A-B8D67DAF1FF6}" destId="{64081B68-CBC6-479F-AE51-5D0C6172C7B0}" srcOrd="0" destOrd="0" presId="urn:microsoft.com/office/officeart/2005/8/layout/vList2"/>
    <dgm:cxn modelId="{A356CDE6-04BC-4FBA-BF83-738CCF6E00CD}" type="presParOf" srcId="{FEAA8FD3-9A8A-4320-B01A-B8D67DAF1FF6}" destId="{460E26E2-C947-49D0-B754-9DDBC7DCB781}" srcOrd="1" destOrd="0" presId="urn:microsoft.com/office/officeart/2005/8/layout/vList2"/>
    <dgm:cxn modelId="{12445B25-9E49-478F-BC79-2EE0667DF4B5}" type="presParOf" srcId="{FEAA8FD3-9A8A-4320-B01A-B8D67DAF1FF6}" destId="{7AC8865B-E879-4E3E-BD18-D48BEB8E6A94}" srcOrd="2" destOrd="0" presId="urn:microsoft.com/office/officeart/2005/8/layout/vList2"/>
    <dgm:cxn modelId="{07A30943-55B9-4CB5-8A18-27909491E289}" type="presParOf" srcId="{FEAA8FD3-9A8A-4320-B01A-B8D67DAF1FF6}" destId="{ACEAD4AE-D44C-42D5-AE81-90CDA8D3485D}" srcOrd="3" destOrd="0" presId="urn:microsoft.com/office/officeart/2005/8/layout/vList2"/>
    <dgm:cxn modelId="{F5FDBCDE-9713-4E5F-95A7-73D9114556A4}" type="presParOf" srcId="{FEAA8FD3-9A8A-4320-B01A-B8D67DAF1FF6}" destId="{E5EBA46E-DC23-4389-9369-390867478CF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81B68-CBC6-479F-AE51-5D0C6172C7B0}">
      <dsp:nvSpPr>
        <dsp:cNvPr id="0" name=""/>
        <dsp:cNvSpPr/>
      </dsp:nvSpPr>
      <dsp:spPr>
        <a:xfrm>
          <a:off x="0" y="40229"/>
          <a:ext cx="3950589" cy="1535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Разместите объявление в ВК со ссылкой на канал и призывом подписаться. В качестве изображения можно использовать готовый шаблон из канала в МАХ «</a:t>
          </a:r>
          <a:r>
            <a:rPr lang="ru-RU" sz="1600" kern="1200" dirty="0" err="1" smtClean="0"/>
            <a:t>Госпаблики</a:t>
          </a:r>
          <a:r>
            <a:rPr lang="ru-RU" sz="1600" kern="1200" dirty="0" smtClean="0"/>
            <a:t> – лучшее» </a:t>
          </a:r>
          <a:endParaRPr lang="ru-RU" sz="1600" kern="1200" dirty="0"/>
        </a:p>
      </dsp:txBody>
      <dsp:txXfrm>
        <a:off x="74934" y="115163"/>
        <a:ext cx="3800721" cy="1385172"/>
      </dsp:txXfrm>
    </dsp:sp>
    <dsp:sp modelId="{7AC8865B-E879-4E3E-BD18-D48BEB8E6A94}">
      <dsp:nvSpPr>
        <dsp:cNvPr id="0" name=""/>
        <dsp:cNvSpPr/>
      </dsp:nvSpPr>
      <dsp:spPr>
        <a:xfrm>
          <a:off x="0" y="1621350"/>
          <a:ext cx="3950589" cy="15350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Попросите классных руководителей направить объявление в чате с обучающимися и родителями</a:t>
          </a:r>
          <a:endParaRPr lang="ru-RU" sz="1600" kern="1200" dirty="0" smtClean="0"/>
        </a:p>
      </dsp:txBody>
      <dsp:txXfrm>
        <a:off x="74934" y="1696284"/>
        <a:ext cx="3800721" cy="1385172"/>
      </dsp:txXfrm>
    </dsp:sp>
    <dsp:sp modelId="{E5EBA46E-DC23-4389-9369-390867478CFB}">
      <dsp:nvSpPr>
        <dsp:cNvPr id="0" name=""/>
        <dsp:cNvSpPr/>
      </dsp:nvSpPr>
      <dsp:spPr>
        <a:xfrm>
          <a:off x="0" y="3202470"/>
          <a:ext cx="3950589" cy="1535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Подготовьте </a:t>
          </a:r>
          <a:r>
            <a:rPr lang="en-US" sz="1600" kern="1200" dirty="0" smtClean="0"/>
            <a:t>QR-</a:t>
          </a:r>
          <a:r>
            <a:rPr lang="ru-RU" sz="1600" kern="1200" dirty="0" smtClean="0"/>
            <a:t>код, ведущий на канал и разместите его в местах с наибольшей проходимостью</a:t>
          </a:r>
          <a:endParaRPr lang="ru-RU" sz="1600" kern="1200" dirty="0"/>
        </a:p>
      </dsp:txBody>
      <dsp:txXfrm>
        <a:off x="74934" y="3277404"/>
        <a:ext cx="3800721" cy="1385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30226" y="1150375"/>
            <a:ext cx="8283548" cy="9832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005B7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429996" y="2378471"/>
            <a:ext cx="8284008" cy="409059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79221" y="351504"/>
            <a:ext cx="17746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1405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hidden">
          <a:xfrm>
            <a:off x="3650456" y="1897625"/>
            <a:ext cx="4914900" cy="1582994"/>
          </a:xfrm>
          <a:noFill/>
        </p:spPr>
        <p:txBody>
          <a:bodyPr anchor="b">
            <a:noAutofit/>
          </a:bodyPr>
          <a:lstStyle>
            <a:lvl1pPr algn="l">
              <a:defRPr sz="3000" b="1" u="none" baseline="0">
                <a:solidFill>
                  <a:srgbClr val="005B7E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 презентации</a:t>
            </a:r>
            <a:br>
              <a:rPr lang="ru-RU" dirty="0" smtClean="0"/>
            </a:br>
            <a:r>
              <a:rPr lang="ru-RU" dirty="0" smtClean="0"/>
              <a:t>в 2-3 строки (30 </a:t>
            </a:r>
            <a:r>
              <a:rPr lang="en-US" dirty="0" err="1" smtClean="0"/>
              <a:t>pt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650457" y="3716594"/>
            <a:ext cx="4792994" cy="11281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5B7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 (18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7337226" y="6235337"/>
            <a:ext cx="1625453" cy="486139"/>
          </a:xfrm>
        </p:spPr>
        <p:txBody>
          <a:bodyPr anchor="b"/>
          <a:lstStyle>
            <a:lvl1pPr algn="r">
              <a:defRPr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2024 г.</a:t>
            </a:r>
            <a:br>
              <a:rPr lang="ru-RU" dirty="0" smtClean="0"/>
            </a:br>
            <a:r>
              <a:rPr lang="ru-RU" dirty="0" smtClean="0"/>
              <a:t>г. Санкт-Петербург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095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hidden">
          <a:xfrm>
            <a:off x="648929" y="2159719"/>
            <a:ext cx="5279922" cy="1278193"/>
          </a:xfrm>
          <a:noFill/>
        </p:spPr>
        <p:txBody>
          <a:bodyPr anchor="b">
            <a:noAutofit/>
          </a:bodyPr>
          <a:lstStyle>
            <a:lvl1pPr algn="l">
              <a:defRPr sz="3000" b="1" u="none" baseline="0">
                <a:solidFill>
                  <a:srgbClr val="005B7E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 презентации</a:t>
            </a:r>
            <a:br>
              <a:rPr lang="ru-RU" dirty="0" smtClean="0"/>
            </a:br>
            <a:r>
              <a:rPr lang="ru-RU" dirty="0" smtClean="0"/>
              <a:t>в 2-3 строки (30 </a:t>
            </a:r>
            <a:r>
              <a:rPr lang="en-US" dirty="0" err="1" smtClean="0"/>
              <a:t>pt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48929" y="3618271"/>
            <a:ext cx="5279922" cy="116020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5B7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 (18</a:t>
            </a:r>
            <a:r>
              <a:rPr lang="en-US" dirty="0" smtClean="0"/>
              <a:t> </a:t>
            </a:r>
            <a:r>
              <a:rPr lang="en-US" dirty="0" err="1" smtClean="0"/>
              <a:t>pt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535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тавк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857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7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30226" y="1150375"/>
            <a:ext cx="8283548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44" name="TextBox 43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0784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30226" y="1150375"/>
            <a:ext cx="8283548" cy="9832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005B7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429996" y="2378471"/>
            <a:ext cx="8284008" cy="409059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480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 1, 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25450" y="1150375"/>
            <a:ext cx="8248251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 hasCustomPrompt="1"/>
          </p:nvPr>
        </p:nvSpPr>
        <p:spPr>
          <a:xfrm>
            <a:off x="425053" y="2378471"/>
            <a:ext cx="4350146" cy="32179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74955"/>
                </a:solidFill>
              </a:defRPr>
            </a:lvl1pPr>
            <a:lvl2pPr marL="457200" indent="0">
              <a:buNone/>
              <a:defRPr sz="1400">
                <a:solidFill>
                  <a:srgbClr val="3B434C"/>
                </a:solidFill>
              </a:defRPr>
            </a:lvl2pPr>
            <a:lvl3pPr marL="914400" indent="0">
              <a:buNone/>
              <a:defRPr sz="1400">
                <a:solidFill>
                  <a:srgbClr val="3B434C"/>
                </a:solidFill>
              </a:defRPr>
            </a:lvl3pPr>
            <a:lvl4pPr marL="1371600" indent="0">
              <a:buNone/>
              <a:defRPr sz="1400">
                <a:solidFill>
                  <a:srgbClr val="3B434C"/>
                </a:solidFill>
              </a:defRPr>
            </a:lvl4pPr>
            <a:lvl5pPr marL="1828800" indent="0">
              <a:buNone/>
              <a:defRPr sz="1400">
                <a:solidFill>
                  <a:srgbClr val="3B434C"/>
                </a:solidFill>
              </a:defRPr>
            </a:lvl5pPr>
          </a:lstStyle>
          <a:p>
            <a:pPr lvl="0"/>
            <a:r>
              <a:rPr lang="ru-RU" dirty="0" smtClean="0"/>
              <a:t>Текст</a:t>
            </a:r>
          </a:p>
        </p:txBody>
      </p:sp>
      <p:sp>
        <p:nvSpPr>
          <p:cNvPr id="16" name="Текст 5"/>
          <p:cNvSpPr>
            <a:spLocks noGrp="1"/>
          </p:cNvSpPr>
          <p:nvPr>
            <p:ph type="body" sz="quarter" idx="16" hasCustomPrompt="1"/>
          </p:nvPr>
        </p:nvSpPr>
        <p:spPr>
          <a:xfrm>
            <a:off x="5111750" y="2328863"/>
            <a:ext cx="3561951" cy="3267604"/>
          </a:xfrm>
          <a:solidFill>
            <a:srgbClr val="30789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3000">
                <a:solidFill>
                  <a:schemeClr val="bg1"/>
                </a:solidFill>
              </a:defRPr>
            </a:lvl2pPr>
            <a:lvl3pPr marL="914400" indent="0" algn="ctr">
              <a:buNone/>
              <a:defRPr sz="3000">
                <a:solidFill>
                  <a:schemeClr val="bg1"/>
                </a:solidFill>
              </a:defRPr>
            </a:lvl3pPr>
            <a:lvl4pPr marL="1371600" indent="0" algn="ctr">
              <a:buNone/>
              <a:defRPr sz="3000">
                <a:solidFill>
                  <a:schemeClr val="bg1"/>
                </a:solidFill>
              </a:defRPr>
            </a:lvl4pPr>
            <a:lvl5pPr marL="1828800" indent="0" algn="ctr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Акцент (цитата, </a:t>
            </a:r>
            <a:br>
              <a:rPr lang="ru-RU" dirty="0" smtClean="0"/>
            </a:br>
            <a:r>
              <a:rPr lang="ru-RU" dirty="0" smtClean="0"/>
              <a:t>или </a:t>
            </a:r>
            <a:r>
              <a:rPr lang="ru-RU" dirty="0" err="1" smtClean="0"/>
              <a:t>доп</a:t>
            </a:r>
            <a:r>
              <a:rPr lang="ru-RU" dirty="0" smtClean="0"/>
              <a:t> информация)</a:t>
            </a:r>
            <a:r>
              <a:rPr lang="en-US" dirty="0" smtClean="0"/>
              <a:t>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28 </a:t>
            </a:r>
            <a:r>
              <a:rPr lang="en-US" dirty="0" err="1" smtClean="0"/>
              <a:t>pt</a:t>
            </a:r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21779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, иллюстр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25451" y="1150375"/>
            <a:ext cx="4464049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425451" y="2378471"/>
            <a:ext cx="4464049" cy="392919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5124450" y="1150939"/>
            <a:ext cx="3633424" cy="5156728"/>
          </a:xfr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Можно вставить иллюстрацию или фотографию</a:t>
            </a:r>
            <a:endParaRPr lang="ru-RU" dirty="0"/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5152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иллюстр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793751" y="1150375"/>
            <a:ext cx="7569201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793750" y="2378471"/>
            <a:ext cx="7569201" cy="3937662"/>
          </a:xfrm>
          <a:solidFill>
            <a:srgbClr val="30789E"/>
          </a:solidFill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Можно вставить иллюстрацию или фотографию</a:t>
            </a:r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4102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ллюстрация 1, иллюстрац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25450" y="1150375"/>
            <a:ext cx="8248251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4660900" y="2378471"/>
            <a:ext cx="4012802" cy="3937662"/>
          </a:xfr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Можно вставить иллюстрацию </a:t>
            </a:r>
            <a:br>
              <a:rPr lang="ru-RU" dirty="0" smtClean="0"/>
            </a:br>
            <a:r>
              <a:rPr lang="ru-RU" dirty="0" smtClean="0"/>
              <a:t>или фотографию</a:t>
            </a:r>
            <a:endParaRPr lang="ru-RU" dirty="0"/>
          </a:p>
        </p:txBody>
      </p:sp>
      <p:sp>
        <p:nvSpPr>
          <p:cNvPr id="12" name="Рисунок 2"/>
          <p:cNvSpPr>
            <a:spLocks noGrp="1"/>
          </p:cNvSpPr>
          <p:nvPr>
            <p:ph type="pic" sz="quarter" idx="16"/>
          </p:nvPr>
        </p:nvSpPr>
        <p:spPr>
          <a:xfrm>
            <a:off x="425451" y="2378471"/>
            <a:ext cx="4070350" cy="3937662"/>
          </a:xfr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Можно вставить иллюстрацию </a:t>
            </a:r>
            <a:br>
              <a:rPr lang="ru-RU" dirty="0" smtClean="0"/>
            </a:br>
            <a:r>
              <a:rPr lang="ru-RU" dirty="0" smtClean="0"/>
              <a:t>или фотографию</a:t>
            </a:r>
            <a:endParaRPr lang="ru-RU" dirty="0"/>
          </a:p>
        </p:txBody>
      </p:sp>
      <p:sp>
        <p:nvSpPr>
          <p:cNvPr id="15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9608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4 показателя, 4 блока текс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25450" y="1150375"/>
            <a:ext cx="8248251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528690" y="3429001"/>
            <a:ext cx="1769179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5" hasCustomPrompt="1"/>
          </p:nvPr>
        </p:nvSpPr>
        <p:spPr>
          <a:xfrm>
            <a:off x="2615436" y="3429001"/>
            <a:ext cx="1769179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6" hasCustomPrompt="1"/>
          </p:nvPr>
        </p:nvSpPr>
        <p:spPr>
          <a:xfrm>
            <a:off x="4694808" y="3429001"/>
            <a:ext cx="1769179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5" name="Текст 24"/>
          <p:cNvSpPr>
            <a:spLocks noGrp="1"/>
          </p:cNvSpPr>
          <p:nvPr>
            <p:ph type="body" sz="quarter" idx="17" hasCustomPrompt="1"/>
          </p:nvPr>
        </p:nvSpPr>
        <p:spPr>
          <a:xfrm>
            <a:off x="6787289" y="3429001"/>
            <a:ext cx="1769179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16" name="Текст 24"/>
          <p:cNvSpPr>
            <a:spLocks noGrp="1"/>
          </p:cNvSpPr>
          <p:nvPr>
            <p:ph type="body" sz="quarter" idx="18" hasCustomPrompt="1"/>
          </p:nvPr>
        </p:nvSpPr>
        <p:spPr>
          <a:xfrm>
            <a:off x="536064" y="2472268"/>
            <a:ext cx="1769179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123</a:t>
            </a:r>
            <a:endParaRPr lang="ru-RU" dirty="0"/>
          </a:p>
        </p:txBody>
      </p:sp>
      <p:sp>
        <p:nvSpPr>
          <p:cNvPr id="17" name="Текст 24"/>
          <p:cNvSpPr>
            <a:spLocks noGrp="1"/>
          </p:cNvSpPr>
          <p:nvPr>
            <p:ph type="body" sz="quarter" idx="19" hasCustomPrompt="1"/>
          </p:nvPr>
        </p:nvSpPr>
        <p:spPr>
          <a:xfrm>
            <a:off x="2615436" y="2472268"/>
            <a:ext cx="1769179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456</a:t>
            </a:r>
            <a:endParaRPr lang="ru-RU" dirty="0"/>
          </a:p>
        </p:txBody>
      </p:sp>
      <p:sp>
        <p:nvSpPr>
          <p:cNvPr id="18" name="Текст 24"/>
          <p:cNvSpPr>
            <a:spLocks noGrp="1"/>
          </p:cNvSpPr>
          <p:nvPr>
            <p:ph type="body" sz="quarter" idx="20" hasCustomPrompt="1"/>
          </p:nvPr>
        </p:nvSpPr>
        <p:spPr>
          <a:xfrm>
            <a:off x="4694808" y="2472268"/>
            <a:ext cx="1769179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789</a:t>
            </a:r>
            <a:endParaRPr lang="ru-RU" dirty="0"/>
          </a:p>
        </p:txBody>
      </p:sp>
      <p:sp>
        <p:nvSpPr>
          <p:cNvPr id="19" name="Текст 24"/>
          <p:cNvSpPr>
            <a:spLocks noGrp="1"/>
          </p:cNvSpPr>
          <p:nvPr>
            <p:ph type="body" sz="quarter" idx="21" hasCustomPrompt="1"/>
          </p:nvPr>
        </p:nvSpPr>
        <p:spPr>
          <a:xfrm>
            <a:off x="6787288" y="2472268"/>
            <a:ext cx="1769179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 smtClean="0"/>
              <a:t>1023</a:t>
            </a:r>
            <a:endParaRPr lang="ru-RU" dirty="0"/>
          </a:p>
        </p:txBody>
      </p:sp>
      <p:sp>
        <p:nvSpPr>
          <p:cNvPr id="2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31" name="TextBox 30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6506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30226" y="1150375"/>
            <a:ext cx="8283548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Название таблицы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0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5"/>
          </p:nvPr>
        </p:nvSpPr>
        <p:spPr>
          <a:xfrm>
            <a:off x="429816" y="2232026"/>
            <a:ext cx="8284369" cy="408410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3171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аблица,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30226" y="1150375"/>
            <a:ext cx="8283548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Название таблицы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0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5"/>
          </p:nvPr>
        </p:nvSpPr>
        <p:spPr>
          <a:xfrm>
            <a:off x="429816" y="2232026"/>
            <a:ext cx="5748734" cy="407564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6387704" y="2232026"/>
            <a:ext cx="2326070" cy="407564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74955"/>
                </a:solidFill>
              </a:defRPr>
            </a:lvl1pPr>
            <a:lvl2pPr marL="457200" indent="0">
              <a:buNone/>
              <a:defRPr sz="1600">
                <a:solidFill>
                  <a:srgbClr val="3B434C"/>
                </a:solidFill>
              </a:defRPr>
            </a:lvl2pPr>
            <a:lvl3pPr marL="914400" indent="0">
              <a:buNone/>
              <a:defRPr sz="1600">
                <a:solidFill>
                  <a:srgbClr val="3B434C"/>
                </a:solidFill>
              </a:defRPr>
            </a:lvl3pPr>
            <a:lvl4pPr marL="1371600" indent="0">
              <a:buNone/>
              <a:defRPr sz="1600">
                <a:solidFill>
                  <a:srgbClr val="3B434C"/>
                </a:solidFill>
              </a:defRPr>
            </a:lvl4pPr>
            <a:lvl5pPr marL="1828800" indent="0">
              <a:buNone/>
              <a:defRPr sz="1600">
                <a:solidFill>
                  <a:srgbClr val="3B434C"/>
                </a:solidFill>
              </a:defRPr>
            </a:lvl5pPr>
          </a:lstStyle>
          <a:p>
            <a:pPr lvl="0"/>
            <a:r>
              <a:rPr lang="ru-RU" dirty="0" smtClean="0"/>
              <a:t>Любая пояснительная или дополнительная информация </a:t>
            </a:r>
            <a:endParaRPr lang="ru-RU" dirty="0"/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6546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30226" y="1150375"/>
            <a:ext cx="8283548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Название диаграммы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0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6"/>
          </p:nvPr>
        </p:nvSpPr>
        <p:spPr>
          <a:xfrm>
            <a:off x="430227" y="2232025"/>
            <a:ext cx="8283548" cy="40846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8582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,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425451" y="1150375"/>
            <a:ext cx="3073400" cy="983225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> (</a:t>
            </a:r>
            <a:r>
              <a:rPr lang="ru-RU" dirty="0" smtClean="0"/>
              <a:t>2</a:t>
            </a:r>
            <a:r>
              <a:rPr lang="en-US" dirty="0" smtClean="0"/>
              <a:t>0</a:t>
            </a:r>
            <a:r>
              <a:rPr lang="ru-RU" dirty="0" smtClean="0"/>
              <a:t> </a:t>
            </a:r>
            <a:r>
              <a:rPr lang="en-US" dirty="0" err="1" smtClean="0"/>
              <a:t>pt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425451" y="2232025"/>
            <a:ext cx="3073400" cy="42370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Любая пояснительная или дополнительная информация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6"/>
          </p:nvPr>
        </p:nvSpPr>
        <p:spPr>
          <a:xfrm>
            <a:off x="3708400" y="1150939"/>
            <a:ext cx="5048249" cy="531812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8214488" y="391299"/>
            <a:ext cx="371475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3091010" y="341672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042577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8757874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3188795" y="341670"/>
            <a:ext cx="43434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 smtClean="0"/>
              <a:t>Название презентации, 2-3 строки</a:t>
            </a:r>
            <a:r>
              <a:rPr lang="en-US" dirty="0" smtClean="0"/>
              <a:t>,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879221" y="351504"/>
            <a:ext cx="177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 smtClean="0">
                <a:solidFill>
                  <a:srgbClr val="005B7E"/>
                </a:solidFill>
              </a:rPr>
            </a:br>
            <a:r>
              <a:rPr lang="ru-RU" sz="1000" b="1" dirty="0" smtClean="0">
                <a:solidFill>
                  <a:srgbClr val="005B7E"/>
                </a:solidFill>
              </a:rPr>
              <a:t>и информационных технологий</a:t>
            </a:r>
            <a:endParaRPr lang="ru-RU" sz="1000" b="1" dirty="0">
              <a:solidFill>
                <a:srgbClr val="005B7E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8" y="369626"/>
            <a:ext cx="436263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0865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66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2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5DD5A-6057-4ABF-9889-1B8090DA02C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66D03-2ED4-4316-A261-F7530402B97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6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monitoring.sferum.ru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848872" cy="2088232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Совещание администраторов каналов </a:t>
            </a:r>
            <a:r>
              <a:rPr lang="ru-RU" sz="3600" smtClean="0"/>
              <a:t>в </a:t>
            </a:r>
            <a:r>
              <a:rPr lang="ru-RU" sz="3600" smtClean="0"/>
              <a:t>Мах  </a:t>
            </a:r>
            <a:r>
              <a:rPr lang="ru-RU" sz="3600" dirty="0" smtClean="0"/>
              <a:t>образовательных учреждений Курортного района Санкт-Петербурга</a:t>
            </a:r>
            <a:br>
              <a:rPr lang="ru-RU" sz="3600" dirty="0" smtClean="0"/>
            </a:br>
            <a:r>
              <a:rPr lang="ru-RU" sz="3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>17 сентября 2026 года</a:t>
            </a:r>
            <a:br>
              <a:rPr lang="ru-RU" sz="3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886200"/>
            <a:ext cx="7848872" cy="1752600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Ларионова Галина Борисовна, руководитель ЦИО ИМЦ</a:t>
            </a:r>
          </a:p>
          <a:p>
            <a:r>
              <a:rPr lang="ru-RU" sz="2200" b="1" dirty="0" err="1" smtClean="0"/>
              <a:t>Леухина</a:t>
            </a:r>
            <a:r>
              <a:rPr lang="ru-RU" sz="2200" b="1" dirty="0" smtClean="0"/>
              <a:t> Елена Владимировна, методист ИМЦ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1704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17.09.26 Каналы в Сферум+ мах\Каналы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780886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59610" y="4653136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Пользователи, включенные </a:t>
            </a:r>
            <a:r>
              <a:rPr lang="ru-RU" dirty="0"/>
              <a:t>в </a:t>
            </a:r>
            <a:r>
              <a:rPr lang="ru-RU" dirty="0" smtClean="0"/>
              <a:t>показатели - любые</a:t>
            </a:r>
            <a:r>
              <a:rPr lang="ru-RU" dirty="0"/>
              <a:t>, но считается взаимодействие с постом (просмотр, реакция)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544522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Периодичность – ежемесячно</a:t>
            </a:r>
          </a:p>
          <a:p>
            <a:r>
              <a:rPr lang="ru-RU" dirty="0" smtClean="0"/>
              <a:t>Срок </a:t>
            </a:r>
            <a:r>
              <a:rPr lang="ru-RU" dirty="0"/>
              <a:t>достижения </a:t>
            </a:r>
            <a:r>
              <a:rPr lang="ru-RU" dirty="0" smtClean="0"/>
              <a:t>показателя -  01.10.2026,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31.12.2026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21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 привлечь подписчиков в канал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29997" y="2378471"/>
            <a:ext cx="4207727" cy="4090592"/>
          </a:xfrm>
        </p:spPr>
        <p:txBody>
          <a:bodyPr/>
          <a:lstStyle/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66D03-2ED4-4316-A261-F7530402B97C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Официальные каналы ОУ в НМ МАХ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445" y="1986043"/>
            <a:ext cx="3368064" cy="4483023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2379773"/>
              </p:ext>
            </p:extLst>
          </p:nvPr>
        </p:nvGraphicFramePr>
        <p:xfrm>
          <a:off x="429997" y="1874520"/>
          <a:ext cx="3950589" cy="477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83" y="1986040"/>
            <a:ext cx="977265" cy="130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64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17.09.26 Каналы в Сферум+ мах\Статистика каналов 15.09.26\Район Школьные каналы 15.09.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23323"/>
            <a:ext cx="7950538" cy="447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8738" y="308555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Статистика по муниципалитету Курортный район  </a:t>
            </a:r>
          </a:p>
          <a:p>
            <a:pPr algn="ctr"/>
            <a:r>
              <a:rPr lang="ru-RU" sz="2400" dirty="0" smtClean="0"/>
              <a:t>Сентябрь 2026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24128" y="324433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3, 4 %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46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24540" y="1988840"/>
            <a:ext cx="6780160" cy="4320480"/>
          </a:xfrm>
          <a:prstGeom prst="rect">
            <a:avLst/>
          </a:prstGeom>
          <a:ln>
            <a:solidFill>
              <a:srgbClr val="4A66AC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67744" y="476672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kern="0" dirty="0">
                <a:solidFill>
                  <a:srgbClr val="005B7E"/>
                </a:solidFill>
                <a:latin typeface="Arial"/>
                <a:cs typeface="Arial"/>
              </a:rPr>
              <a:t>Показатели на 14.09.2026 по Санкт-Петербургу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1307669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Каналы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249289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Целевое значение 50%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1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8312" y="161857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Статистика на 14.09.2026</a:t>
            </a:r>
          </a:p>
          <a:p>
            <a:pPr algn="ctr"/>
            <a:r>
              <a:rPr lang="ru-RU" sz="2800" dirty="0" smtClean="0"/>
              <a:t>Школьные каналы </a:t>
            </a:r>
            <a:r>
              <a:rPr lang="ru-RU" sz="2800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https://monitoring.sferum.ru/</a:t>
            </a:r>
            <a:r>
              <a:rPr lang="ru-RU" sz="2800" dirty="0">
                <a:ea typeface="Calibri"/>
                <a:cs typeface="Times New Roman"/>
              </a:rPr>
              <a:t> </a:t>
            </a:r>
            <a:endParaRPr lang="ru-RU" sz="2800" dirty="0"/>
          </a:p>
        </p:txBody>
      </p:sp>
      <p:pic>
        <p:nvPicPr>
          <p:cNvPr id="1026" name="Picture 2" descr="C:\Users\Пользователь\Desktop\17.09.26 Каналы в Сферум+ мах\Статистика каналов 15.09.26\Статистика шк каналы 14.09.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26" y="1556792"/>
            <a:ext cx="8672286" cy="4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966" y="882694"/>
            <a:ext cx="8283548" cy="983225"/>
          </a:xfrm>
        </p:spPr>
        <p:txBody>
          <a:bodyPr/>
          <a:lstStyle/>
          <a:p>
            <a:r>
              <a:rPr lang="ru-RU" dirty="0" smtClean="0"/>
              <a:t>Где посмотреть подробную статистику и аналитику канала?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66D03-2ED4-4316-A261-F7530402B97C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Официальные каналы ОУ в НМ МАХ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96" y="4241561"/>
            <a:ext cx="1747419" cy="23298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415" y="1710501"/>
            <a:ext cx="4371975" cy="36960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27" y="1710502"/>
            <a:ext cx="1260158" cy="25539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574358" y="6344970"/>
            <a:ext cx="1867434" cy="353010"/>
          </a:xfrm>
        </p:spPr>
        <p:txBody>
          <a:bodyPr>
            <a:normAutofit/>
          </a:bodyPr>
          <a:lstStyle/>
          <a:p>
            <a:r>
              <a:rPr lang="ru-RU" b="1" dirty="0" smtClean="0"/>
              <a:t>Ресурс: </a:t>
            </a:r>
            <a:r>
              <a:rPr lang="en-US" b="1" dirty="0" smtClean="0"/>
              <a:t>maxdash.ru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3493" y="4191493"/>
            <a:ext cx="3857714" cy="237996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20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157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1_Тема Office</vt:lpstr>
      <vt:lpstr>  Совещание администраторов каналов в Мах  образовательных учреждений Курортного района Санкт-Петербурга 17 сентября 2026 года  </vt:lpstr>
      <vt:lpstr>Презентация PowerPoint</vt:lpstr>
      <vt:lpstr>Как привлечь подписчиков в канал</vt:lpstr>
      <vt:lpstr>Презентация PowerPoint</vt:lpstr>
      <vt:lpstr>Презентация PowerPoint</vt:lpstr>
      <vt:lpstr>Презентация PowerPoint</vt:lpstr>
      <vt:lpstr>Где посмотреть подробную статистику и аналитику канала?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Совещание администраторов каналов в Сферум+ Мах  образовательных учреждений Курортного района Санкт-Петербурга 17 сентября 2026 года  </dc:title>
  <dc:creator>Леухина</dc:creator>
  <cp:lastModifiedBy>Пользователь</cp:lastModifiedBy>
  <cp:revision>23</cp:revision>
  <dcterms:created xsi:type="dcterms:W3CDTF">2026-09-17T08:36:18Z</dcterms:created>
  <dcterms:modified xsi:type="dcterms:W3CDTF">2026-09-17T11:59:49Z</dcterms:modified>
</cp:coreProperties>
</file>