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72" r:id="rId2"/>
    <p:sldMasterId id="2147483993" r:id="rId3"/>
    <p:sldMasterId id="2147484014" r:id="rId4"/>
  </p:sldMasterIdLst>
  <p:notesMasterIdLst>
    <p:notesMasterId r:id="rId42"/>
  </p:notesMasterIdLst>
  <p:sldIdLst>
    <p:sldId id="256" r:id="rId5"/>
    <p:sldId id="373" r:id="rId6"/>
    <p:sldId id="374" r:id="rId7"/>
    <p:sldId id="363" r:id="rId8"/>
    <p:sldId id="364" r:id="rId9"/>
    <p:sldId id="325" r:id="rId10"/>
    <p:sldId id="371" r:id="rId11"/>
    <p:sldId id="360" r:id="rId12"/>
    <p:sldId id="370" r:id="rId13"/>
    <p:sldId id="384" r:id="rId14"/>
    <p:sldId id="385" r:id="rId15"/>
    <p:sldId id="386" r:id="rId16"/>
    <p:sldId id="401" r:id="rId17"/>
    <p:sldId id="402" r:id="rId18"/>
    <p:sldId id="388" r:id="rId19"/>
    <p:sldId id="337" r:id="rId20"/>
    <p:sldId id="375" r:id="rId21"/>
    <p:sldId id="399" r:id="rId22"/>
    <p:sldId id="389" r:id="rId23"/>
    <p:sldId id="400" r:id="rId24"/>
    <p:sldId id="396" r:id="rId25"/>
    <p:sldId id="397" r:id="rId26"/>
    <p:sldId id="395" r:id="rId27"/>
    <p:sldId id="394" r:id="rId28"/>
    <p:sldId id="349" r:id="rId29"/>
    <p:sldId id="351" r:id="rId30"/>
    <p:sldId id="390" r:id="rId31"/>
    <p:sldId id="387" r:id="rId32"/>
    <p:sldId id="398" r:id="rId33"/>
    <p:sldId id="265" r:id="rId34"/>
    <p:sldId id="380" r:id="rId35"/>
    <p:sldId id="382" r:id="rId36"/>
    <p:sldId id="383" r:id="rId37"/>
    <p:sldId id="366" r:id="rId38"/>
    <p:sldId id="269" r:id="rId39"/>
    <p:sldId id="369" r:id="rId40"/>
    <p:sldId id="281" r:id="rId41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2" autoAdjust="0"/>
    <p:restoredTop sz="94711" autoAdjust="0"/>
  </p:normalViewPr>
  <p:slideViewPr>
    <p:cSldViewPr>
      <p:cViewPr varScale="1">
        <p:scale>
          <a:sx n="82" d="100"/>
          <a:sy n="82" d="100"/>
        </p:scale>
        <p:origin x="-1440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8321C5-11C0-4D59-A348-AA86D97F2582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46125"/>
            <a:ext cx="4970463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65607-D9C7-48EF-B58B-573E685330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468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95350" y="746125"/>
            <a:ext cx="4970463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716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9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89960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90608" y="1009666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3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8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8" y="5357608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65E9C"/>
                </a:solidFill>
              </a:rPr>
              <a:pPr/>
              <a:t>16.09.2026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52" y="5357608"/>
            <a:ext cx="5034845" cy="365125"/>
          </a:xfrm>
        </p:spPr>
        <p:txBody>
          <a:bodyPr/>
          <a:lstStyle/>
          <a:p>
            <a:endParaRPr lang="ru-RU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8" y="5357608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179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65E9C"/>
                </a:solidFill>
              </a:rPr>
              <a:pPr/>
              <a:t>16.09.2026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597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80" y="2239446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75" y="3725350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65E9C"/>
                </a:solidFill>
              </a:rPr>
              <a:pPr/>
              <a:t>16.09.2026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802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65E9C"/>
                </a:solidFill>
              </a:rPr>
              <a:pPr/>
              <a:t>16.09.2026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5E9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352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77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65E9C"/>
                </a:solidFill>
              </a:rPr>
              <a:pPr/>
              <a:t>16.09.2026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5E9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459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65E9C"/>
                </a:solidFill>
              </a:rPr>
              <a:pPr/>
              <a:t>16.09.2026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5E9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493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65E9C"/>
                </a:solidFill>
              </a:rPr>
              <a:pPr/>
              <a:t>16.09.2026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5E9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393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 rot="60000">
            <a:off x="4468880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 rot="60000">
            <a:off x="4471424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21540000">
            <a:off x="749212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21540000">
            <a:off x="749816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58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2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6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9" y="5885688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65E9C"/>
                </a:solidFill>
              </a:rPr>
              <a:pPr/>
              <a:t>16.09.2026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2" y="5829277"/>
            <a:ext cx="3522607" cy="365125"/>
          </a:xfrm>
        </p:spPr>
        <p:txBody>
          <a:bodyPr/>
          <a:lstStyle/>
          <a:p>
            <a:endParaRPr lang="ru-RU">
              <a:solidFill>
                <a:srgbClr val="465E9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21" y="5896977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367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rot="21540000">
            <a:off x="749212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21540000">
            <a:off x="745066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 rot="60000">
            <a:off x="4468880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 rot="60000">
            <a:off x="4464776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23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8" y="5888753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65E9C"/>
                </a:solidFill>
              </a:rPr>
              <a:pPr/>
              <a:t>16.09.2026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77" y="5831053"/>
            <a:ext cx="3319043" cy="365125"/>
          </a:xfrm>
        </p:spPr>
        <p:txBody>
          <a:bodyPr/>
          <a:lstStyle/>
          <a:p>
            <a:endParaRPr lang="ru-RU">
              <a:solidFill>
                <a:srgbClr val="465E9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97" y="5900042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447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65E9C"/>
                </a:solidFill>
              </a:rPr>
              <a:pPr/>
              <a:t>16.09.2026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585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9" y="925706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9" y="1106328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465E9C"/>
                </a:solidFill>
              </a:rPr>
              <a:pPr/>
              <a:t>16.09.2026</a:t>
            </a:fld>
            <a:endParaRPr lang="ru-RU">
              <a:solidFill>
                <a:srgbClr val="465E9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65E9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465E9C"/>
                </a:solidFill>
              </a:rPr>
              <a:pPr/>
              <a:t>‹#›</a:t>
            </a:fld>
            <a:endParaRPr lang="ru-RU">
              <a:solidFill>
                <a:srgbClr val="465E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888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735920-B3BD-47A4-8793-7E5C16DEC9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0817E3E-FD1D-4573-8FAE-BE437C86F1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A87F50B-940E-46A6-AF3B-AA9E9720D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1A859-1EF0-48F1-A3C6-4FC48FDE446B}" type="datetimeFigureOut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16.09.2026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AF859C8-3E19-4EA1-AEC4-F2707B5D0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A21B73B-3C3D-400F-AA9D-A7385C31A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C7634-0BBE-4238-9904-4565AEBF612C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1015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D22AA93-DA6C-41E0-AF46-CDAB6D597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69A4D3B-34E9-4EA5-AD2B-0855DE49D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3C85346-D16F-44DF-96CC-C7E07E5A9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89BA2A1-85E7-4042-8287-B8D476C41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95E1AE5-8A21-4F36-8437-D72531C99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405774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8214D0-8D62-46C8-B2E3-1954F172D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F680558-F83E-4A17-909F-C94032BDD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7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35F3451-2ED4-4B09-B049-07DB747C7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F37FE85-DE0B-4B5D-84C0-9DE6EAC64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27027B9-997C-4E81-AE42-17CB26465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549849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ED3BB2-CF27-4945-8C8F-879F2B713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64D23DB-5963-4763-81D4-611981313B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A6640E2-217B-413D-A680-F9F9A96CA6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6B504AF-5EB5-4441-B191-F4ABF00AA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B97C337-4F19-42F3-A829-FAD70C72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DDB8975-7470-4548-ADA8-D55FAD42F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495251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F035E3-71EA-465A-93A9-9AFE2E4F3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D97B68C-D01D-4B6E-A86F-9BF0537237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526F629-383C-4B32-8DFC-B317DC494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64AD146F-6BE3-42F1-ADE2-F5C398E90A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A751E8DA-C175-47F1-957B-6D6DD1AE81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11150040-296D-4EC4-87D0-968A81DCA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20EC0E9-98FC-499F-873E-A947C5B53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0069D9A-0073-4B11-8719-0707D82E4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232666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78F919-2C7E-4E7D-9DCE-C84213194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7A16A06-83F1-4D0B-9D4B-BF626AD34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AB11FF2-F37D-47D2-80A0-A01394B20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321A2F8-3D4F-4FC4-AB2F-DDCA878B1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390141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B5C4320-1DF4-4E91-8CB7-BAC82A7DC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CAB63BF7-FB8C-4981-8404-FE2CB5B32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43BF0D6-1070-4B51-BAD9-42141C53D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101518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E0F69FF-B6E3-461C-8428-B73815A82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BDD8344-DA13-443A-825A-291F7D90C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3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12EA77C-1151-463E-A7B8-32E599A320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65C9DE6-6BF0-4B75-AEF4-5024CD209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116E72-E151-4382-B178-4D43766E0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B2EB49F-4A10-4D85-8B14-0723BE375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84057"/>
      </p:ext>
    </p:extLst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78735A-A26D-416A-8F5E-62D2F7FBC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CF03438-10AF-4459-BDA5-0E6A81B314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3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8FCA18F-F0F1-4026-9EC4-D1B25B4968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45887FE-5572-4768-B2A1-0FEF189FA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B96D067-EFAA-4A29-B722-27639DC3F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E9763AC-1DA6-407E-8DC1-21BF684B6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695958"/>
      </p:ext>
    </p:extLst>
  </p:cSld>
  <p:clrMapOvr>
    <a:masterClrMapping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2A3697-FE83-4FF0-8C99-91F74DE6B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B8A012A-DF8B-4D20-9450-93F6D6C6F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DB6FF9F-693E-4E3F-A49A-51DC4833A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DF9BAD2-9443-4F05-BEEB-F7A9EFC99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7A06436-667C-46FD-8513-CC48D71EC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758722"/>
      </p:ext>
    </p:extLst>
  </p:cSld>
  <p:clrMapOvr>
    <a:masterClrMapping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D90B2B8A-2358-40EB-B1F5-BD514BCB94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3B09CFA-F036-46A5-94AB-C6A33639A9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12856E6-9DBA-4553-90FF-3B9BC1448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B4644B8-78A1-493D-90C9-46F932B28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72066C3-7A54-47CB-B886-DA808ECDC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107228"/>
      </p:ext>
    </p:extLst>
  </p:cSld>
  <p:clrMapOvr>
    <a:masterClrMapping/>
  </p:clrMapOvr>
  <p:hf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2 столбцам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1570" y="4156416"/>
            <a:ext cx="2354580" cy="1325563"/>
          </a:xfrm>
        </p:spPr>
        <p:txBody>
          <a:bodyPr rtlCol="0"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xmlns="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1691" y="1530646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xmlns="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1372" y="1860060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1691" y="2630442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8" name="Текст 18">
            <a:extLst>
              <a:ext uri="{FF2B5EF4-FFF2-40B4-BE49-F238E27FC236}">
                <a16:creationId xmlns:a16="http://schemas.microsoft.com/office/drawing/2014/main" xmlns="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41372" y="2959856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9" name="Текст 15">
            <a:extLst>
              <a:ext uri="{FF2B5EF4-FFF2-40B4-BE49-F238E27FC236}">
                <a16:creationId xmlns:a16="http://schemas.microsoft.com/office/drawing/2014/main" xmlns="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41691" y="3730235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0" name="Текст 18">
            <a:extLst>
              <a:ext uri="{FF2B5EF4-FFF2-40B4-BE49-F238E27FC236}">
                <a16:creationId xmlns:a16="http://schemas.microsoft.com/office/drawing/2014/main" xmlns="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41372" y="4059652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3" name="Текст 15">
            <a:extLst>
              <a:ext uri="{FF2B5EF4-FFF2-40B4-BE49-F238E27FC236}">
                <a16:creationId xmlns:a16="http://schemas.microsoft.com/office/drawing/2014/main" xmlns="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40080" y="4830035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4" name="Текст 18">
            <a:extLst>
              <a:ext uri="{FF2B5EF4-FFF2-40B4-BE49-F238E27FC236}">
                <a16:creationId xmlns:a16="http://schemas.microsoft.com/office/drawing/2014/main" xmlns="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39761" y="5159449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4439762" y="6356361"/>
            <a:ext cx="710637" cy="365125"/>
          </a:xfrm>
        </p:spPr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5371471" y="6356361"/>
            <a:ext cx="2432957" cy="365125"/>
          </a:xfrm>
        </p:spPr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025498" y="6356361"/>
            <a:ext cx="489857" cy="365125"/>
          </a:xfrm>
        </p:spPr>
        <p:txBody>
          <a:bodyPr rtlCol="0"/>
          <a:lstStyle>
            <a:lvl1pPr>
              <a:defRPr sz="900"/>
            </a:lvl1pPr>
          </a:lstStyle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  <p:pic>
        <p:nvPicPr>
          <p:cNvPr id="2" name="Графический объект 1">
            <a:extLst>
              <a:ext uri="{FF2B5EF4-FFF2-40B4-BE49-F238E27FC236}">
                <a16:creationId xmlns:a16="http://schemas.microsoft.com/office/drawing/2014/main" xmlns="" id="{6D8D9106-8780-461D-9091-E074B0A3C9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9434" t="20278" b="22673"/>
          <a:stretch/>
        </p:blipFill>
        <p:spPr>
          <a:xfrm>
            <a:off x="-3522" y="-1"/>
            <a:ext cx="3672551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5807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рыв раздела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43512" y="2571238"/>
            <a:ext cx="3134678" cy="1715531"/>
          </a:xfrm>
        </p:spPr>
        <p:txBody>
          <a:bodyPr rtlCol="0" anchor="ctr">
            <a:noAutofit/>
          </a:bodyPr>
          <a:lstStyle>
            <a:lvl1pPr algn="l">
              <a:defRPr sz="36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pic>
        <p:nvPicPr>
          <p:cNvPr id="5" name="Графический объект 4">
            <a:extLst>
              <a:ext uri="{FF2B5EF4-FFF2-40B4-BE49-F238E27FC236}">
                <a16:creationId xmlns:a16="http://schemas.microsoft.com/office/drawing/2014/main" xmlns="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828675"/>
            <a:ext cx="4407694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544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Графический объект 6">
            <a:extLst>
              <a:ext uri="{FF2B5EF4-FFF2-40B4-BE49-F238E27FC236}">
                <a16:creationId xmlns:a16="http://schemas.microsoft.com/office/drawing/2014/main" xmlns="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" y="0"/>
            <a:ext cx="4186238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0127" y="1152782"/>
            <a:ext cx="4073978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BDAC7E4E-FE06-4E90-8107-6B543E5515ED}"/>
              </a:ext>
            </a:extLst>
          </p:cNvPr>
          <p:cNvCxnSpPr/>
          <p:nvPr/>
        </p:nvCxnSpPr>
        <p:spPr>
          <a:xfrm flipV="1">
            <a:off x="1657350" y="0"/>
            <a:ext cx="1828800" cy="6858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Текст 15">
            <a:extLst>
              <a:ext uri="{FF2B5EF4-FFF2-40B4-BE49-F238E27FC236}">
                <a16:creationId xmlns:a16="http://schemas.microsoft.com/office/drawing/2014/main" xmlns="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1691" y="2469526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2" name="Текст 18">
            <a:extLst>
              <a:ext uri="{FF2B5EF4-FFF2-40B4-BE49-F238E27FC236}">
                <a16:creationId xmlns:a16="http://schemas.microsoft.com/office/drawing/2014/main" xmlns="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1372" y="2798940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3" name="Текст 15">
            <a:extLst>
              <a:ext uri="{FF2B5EF4-FFF2-40B4-BE49-F238E27FC236}">
                <a16:creationId xmlns:a16="http://schemas.microsoft.com/office/drawing/2014/main" xmlns="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1691" y="3569311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4" name="Текст 18">
            <a:extLst>
              <a:ext uri="{FF2B5EF4-FFF2-40B4-BE49-F238E27FC236}">
                <a16:creationId xmlns:a16="http://schemas.microsoft.com/office/drawing/2014/main" xmlns="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41372" y="3898736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xmlns="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41691" y="4669118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6" name="Текст 18">
            <a:extLst>
              <a:ext uri="{FF2B5EF4-FFF2-40B4-BE49-F238E27FC236}">
                <a16:creationId xmlns:a16="http://schemas.microsoft.com/office/drawing/2014/main" xmlns="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41372" y="4998532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Дата 2">
            <a:extLst>
              <a:ext uri="{FF2B5EF4-FFF2-40B4-BE49-F238E27FC236}">
                <a16:creationId xmlns:a16="http://schemas.microsoft.com/office/drawing/2014/main" xmlns="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4439762" y="6356361"/>
            <a:ext cx="710637" cy="365125"/>
          </a:xfrm>
        </p:spPr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18" name="Нижний колонтитул 3">
            <a:extLst>
              <a:ext uri="{FF2B5EF4-FFF2-40B4-BE49-F238E27FC236}">
                <a16:creationId xmlns:a16="http://schemas.microsoft.com/office/drawing/2014/main" xmlns="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5371471" y="6356361"/>
            <a:ext cx="2432957" cy="365125"/>
          </a:xfrm>
        </p:spPr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19" name="Номер слайда 4">
            <a:extLst>
              <a:ext uri="{FF2B5EF4-FFF2-40B4-BE49-F238E27FC236}">
                <a16:creationId xmlns:a16="http://schemas.microsoft.com/office/drawing/2014/main" xmlns="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025498" y="6356361"/>
            <a:ext cx="489857" cy="365125"/>
          </a:xfrm>
        </p:spPr>
        <p:txBody>
          <a:bodyPr rtlCol="0"/>
          <a:lstStyle>
            <a:lvl1pPr>
              <a:defRPr sz="900"/>
            </a:lvl1pPr>
          </a:lstStyle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0934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ыночное сравнение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3867" y="892188"/>
            <a:ext cx="6316266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47893" y="3064615"/>
            <a:ext cx="930728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xmlns="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106638" y="3064615"/>
            <a:ext cx="930728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xmlns="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665383" y="3064615"/>
            <a:ext cx="930728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47275" y="4824199"/>
            <a:ext cx="2343070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394701" y="4824199"/>
            <a:ext cx="235460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xmlns="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953659" y="4824199"/>
            <a:ext cx="2343070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pic>
        <p:nvPicPr>
          <p:cNvPr id="11" name="Графический объект 10">
            <a:extLst>
              <a:ext uri="{FF2B5EF4-FFF2-40B4-BE49-F238E27FC236}">
                <a16:creationId xmlns:a16="http://schemas.microsoft.com/office/drawing/2014/main" xmlns="" id="{B38B0D13-BD5F-460B-B337-F4A9342026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98856" y="2358007"/>
            <a:ext cx="1828800" cy="2019300"/>
          </a:xfrm>
          <a:prstGeom prst="rect">
            <a:avLst/>
          </a:prstGeom>
        </p:spPr>
      </p:pic>
      <p:pic>
        <p:nvPicPr>
          <p:cNvPr id="13" name="Графический объект 12">
            <a:extLst>
              <a:ext uri="{FF2B5EF4-FFF2-40B4-BE49-F238E27FC236}">
                <a16:creationId xmlns:a16="http://schemas.microsoft.com/office/drawing/2014/main" xmlns="" id="{BE72876B-D3DA-4462-9E24-3354D8D02A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750474" y="2531837"/>
            <a:ext cx="1643063" cy="1943100"/>
          </a:xfrm>
          <a:prstGeom prst="rect">
            <a:avLst/>
          </a:prstGeom>
        </p:spPr>
      </p:pic>
      <p:pic>
        <p:nvPicPr>
          <p:cNvPr id="15" name="Графический объект 14">
            <a:extLst>
              <a:ext uri="{FF2B5EF4-FFF2-40B4-BE49-F238E27FC236}">
                <a16:creationId xmlns:a16="http://schemas.microsoft.com/office/drawing/2014/main" xmlns="" id="{14A539B6-6E3F-41BA-ACE2-76E8BB6516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259208" y="2421056"/>
            <a:ext cx="1743075" cy="2057400"/>
          </a:xfrm>
          <a:prstGeom prst="rect">
            <a:avLst/>
          </a:prstGeom>
        </p:spPr>
      </p:pic>
      <p:sp>
        <p:nvSpPr>
          <p:cNvPr id="25" name="Объект 3">
            <a:extLst>
              <a:ext uri="{FF2B5EF4-FFF2-40B4-BE49-F238E27FC236}">
                <a16:creationId xmlns:a16="http://schemas.microsoft.com/office/drawing/2014/main" xmlns="" id="{82D8880F-3EAC-45C9-91F2-19A193791A18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47275" y="5280774"/>
            <a:ext cx="2343070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6" name="Объект 5">
            <a:extLst>
              <a:ext uri="{FF2B5EF4-FFF2-40B4-BE49-F238E27FC236}">
                <a16:creationId xmlns:a16="http://schemas.microsoft.com/office/drawing/2014/main" xmlns="" id="{9019518E-E850-403D-A5B5-4B53F8C4A56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394701" y="5280774"/>
            <a:ext cx="235460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endParaRPr lang="ru-RU" noProof="0"/>
          </a:p>
        </p:txBody>
      </p:sp>
      <p:sp>
        <p:nvSpPr>
          <p:cNvPr id="27" name="Объект 3">
            <a:extLst>
              <a:ext uri="{FF2B5EF4-FFF2-40B4-BE49-F238E27FC236}">
                <a16:creationId xmlns:a16="http://schemas.microsoft.com/office/drawing/2014/main" xmlns="" id="{A8058154-45E5-403E-B714-AC85774F391F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5953659" y="5280774"/>
            <a:ext cx="2343070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5841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Графический объект 13">
            <a:extLst>
              <a:ext uri="{FF2B5EF4-FFF2-40B4-BE49-F238E27FC236}">
                <a16:creationId xmlns:a16="http://schemas.microsoft.com/office/drawing/2014/main" xmlns="" id="{AE202E03-5C65-4305-B969-65220AD410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4081416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0127" y="1152782"/>
            <a:ext cx="4073978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xmlns="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1691" y="2469526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xmlns="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1372" y="2798940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6" name="Текст 15">
            <a:extLst>
              <a:ext uri="{FF2B5EF4-FFF2-40B4-BE49-F238E27FC236}">
                <a16:creationId xmlns:a16="http://schemas.microsoft.com/office/drawing/2014/main" xmlns="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1691" y="3569311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7" name="Текст 18">
            <a:extLst>
              <a:ext uri="{FF2B5EF4-FFF2-40B4-BE49-F238E27FC236}">
                <a16:creationId xmlns:a16="http://schemas.microsoft.com/office/drawing/2014/main" xmlns="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41372" y="3898736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xmlns="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41691" y="4669118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:a16="http://schemas.microsoft.com/office/drawing/2014/main" xmlns="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41372" y="4998532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1" name="Дата 6">
            <a:extLst>
              <a:ext uri="{FF2B5EF4-FFF2-40B4-BE49-F238E27FC236}">
                <a16:creationId xmlns:a16="http://schemas.microsoft.com/office/drawing/2014/main" xmlns="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61"/>
            <a:ext cx="2057400" cy="365125"/>
          </a:xfrm>
        </p:spPr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22" name="Нижний колонтитул 7">
            <a:extLst>
              <a:ext uri="{FF2B5EF4-FFF2-40B4-BE49-F238E27FC236}">
                <a16:creationId xmlns:a16="http://schemas.microsoft.com/office/drawing/2014/main" xmlns="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61"/>
            <a:ext cx="3086100" cy="365125"/>
          </a:xfrm>
        </p:spPr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24" name="Номер слайда 8">
            <a:extLst>
              <a:ext uri="{FF2B5EF4-FFF2-40B4-BE49-F238E27FC236}">
                <a16:creationId xmlns:a16="http://schemas.microsoft.com/office/drawing/2014/main" xmlns="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61"/>
            <a:ext cx="2057400" cy="365125"/>
          </a:xfrm>
        </p:spPr>
        <p:txBody>
          <a:bodyPr rtlCol="0"/>
          <a:lstStyle>
            <a:lvl1pPr>
              <a:defRPr sz="900"/>
            </a:lvl1pPr>
          </a:lstStyle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45230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300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D46070C-E825-43D0-99F4-8B4614131131}"/>
              </a:ext>
            </a:extLst>
          </p:cNvPr>
          <p:cNvSpPr/>
          <p:nvPr userDrawn="1"/>
        </p:nvSpPr>
        <p:spPr>
          <a:xfrm>
            <a:off x="5" y="3057683"/>
            <a:ext cx="9143999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B1F33">
                  <a:lumMod val="75000"/>
                  <a:lumOff val="25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xmlns="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85799" y="3354712"/>
            <a:ext cx="54864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xmlns="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47447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8" name="Текст 10">
            <a:extLst>
              <a:ext uri="{FF2B5EF4-FFF2-40B4-BE49-F238E27FC236}">
                <a16:creationId xmlns:a16="http://schemas.microsoft.com/office/drawing/2014/main" xmlns="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06541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9" name="Текст 10">
            <a:extLst>
              <a:ext uri="{FF2B5EF4-FFF2-40B4-BE49-F238E27FC236}">
                <a16:creationId xmlns:a16="http://schemas.microsoft.com/office/drawing/2014/main" xmlns="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65635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xmlns="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24729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85800" y="4292468"/>
            <a:ext cx="54864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xmlns="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83823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xmlns="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2917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xmlns="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02011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xmlns="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79293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xmlns="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61105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xmlns="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20199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xmlns="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38387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xmlns="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974814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xmlns="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477436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xmlns="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068202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xmlns="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658967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xmlns="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249732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xmlns="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840497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xmlns="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431263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xmlns="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5022028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7" name="Текст 10">
            <a:extLst>
              <a:ext uri="{FF2B5EF4-FFF2-40B4-BE49-F238E27FC236}">
                <a16:creationId xmlns:a16="http://schemas.microsoft.com/office/drawing/2014/main" xmlns="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794324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xmlns="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612793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9" name="Текст 10">
            <a:extLst>
              <a:ext uri="{FF2B5EF4-FFF2-40B4-BE49-F238E27FC236}">
                <a16:creationId xmlns:a16="http://schemas.microsoft.com/office/drawing/2014/main" xmlns="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203558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xmlns="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7385089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xmlns="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7975854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FFA35437-CCDE-4D92-B879-F23B329C8EC3}"/>
              </a:ext>
            </a:extLst>
          </p:cNvPr>
          <p:cNvSpPr/>
          <p:nvPr userDrawn="1"/>
        </p:nvSpPr>
        <p:spPr>
          <a:xfrm>
            <a:off x="697230" y="4034785"/>
            <a:ext cx="774954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B1F33">
                  <a:lumMod val="75000"/>
                  <a:lumOff val="25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6" name="Дата 2">
            <a:extLst>
              <a:ext uri="{FF2B5EF4-FFF2-40B4-BE49-F238E27FC236}">
                <a16:creationId xmlns:a16="http://schemas.microsoft.com/office/drawing/2014/main" xmlns="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61"/>
            <a:ext cx="2057400" cy="365125"/>
          </a:xfrm>
        </p:spPr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37" name="Нижний колонтитул 3">
            <a:extLst>
              <a:ext uri="{FF2B5EF4-FFF2-40B4-BE49-F238E27FC236}">
                <a16:creationId xmlns:a16="http://schemas.microsoft.com/office/drawing/2014/main" xmlns="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61"/>
            <a:ext cx="3086100" cy="365125"/>
          </a:xfrm>
        </p:spPr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38" name="Номер слайда 4">
            <a:extLst>
              <a:ext uri="{FF2B5EF4-FFF2-40B4-BE49-F238E27FC236}">
                <a16:creationId xmlns:a16="http://schemas.microsoft.com/office/drawing/2014/main" xmlns="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61"/>
            <a:ext cx="2057400" cy="365125"/>
          </a:xfrm>
        </p:spPr>
        <p:txBody>
          <a:bodyPr rtlCol="0"/>
          <a:lstStyle>
            <a:lvl1pPr>
              <a:defRPr sz="900"/>
            </a:lvl1pPr>
          </a:lstStyle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5311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полнитель графического элемента SmartArt 6">
            <a:extLst>
              <a:ext uri="{FF2B5EF4-FFF2-40B4-BE49-F238E27FC236}">
                <a16:creationId xmlns:a16="http://schemas.microsoft.com/office/drawing/2014/main" xmlns="" id="{156CA116-0F6E-4EE9-B34F-03BA07161A7A}"/>
              </a:ext>
            </a:extLst>
          </p:cNvPr>
          <p:cNvSpPr>
            <a:spLocks noGrp="1"/>
          </p:cNvSpPr>
          <p:nvPr>
            <p:ph type="dgm" sz="quarter" idx="15" hasCustomPrompt="1"/>
          </p:nvPr>
        </p:nvSpPr>
        <p:spPr>
          <a:xfrm>
            <a:off x="628650" y="2136777"/>
            <a:ext cx="7886700" cy="369764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графический элемент SmartArt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66988B2D-0240-4256-8268-4B9FF1E72363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943100" cy="762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D8EEAAE1-3D04-41C3-B2D2-B3BEF34C3B27}"/>
              </a:ext>
            </a:extLst>
          </p:cNvPr>
          <p:cNvCxnSpPr>
            <a:cxnSpLocks/>
          </p:cNvCxnSpPr>
          <p:nvPr/>
        </p:nvCxnSpPr>
        <p:spPr>
          <a:xfrm flipH="1">
            <a:off x="1" y="0"/>
            <a:ext cx="528638" cy="102790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5420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содержимо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3867" y="892188"/>
            <a:ext cx="6316266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xmlns="" id="{ADC2540D-94C4-405B-8607-0CEDD6F54B9C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06585" y="2370670"/>
            <a:ext cx="1392174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655" y="3788814"/>
            <a:ext cx="174804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xmlns="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28655" y="4464821"/>
            <a:ext cx="1748045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8655" y="5120733"/>
            <a:ext cx="174804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4" name="Объект 10">
            <a:extLst>
              <a:ext uri="{FF2B5EF4-FFF2-40B4-BE49-F238E27FC236}">
                <a16:creationId xmlns:a16="http://schemas.microsoft.com/office/drawing/2014/main" xmlns="" id="{11C6EC54-ADFA-4CFF-9E9B-DC7E96C854C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2854238" y="2370670"/>
            <a:ext cx="1392174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672001" y="3788814"/>
            <a:ext cx="1756654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8" name="Текст 4">
            <a:extLst>
              <a:ext uri="{FF2B5EF4-FFF2-40B4-BE49-F238E27FC236}">
                <a16:creationId xmlns:a16="http://schemas.microsoft.com/office/drawing/2014/main" xmlns="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72001" y="4464821"/>
            <a:ext cx="1756654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2672001" y="5120733"/>
            <a:ext cx="1756654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5" name="Объект 10">
            <a:extLst>
              <a:ext uri="{FF2B5EF4-FFF2-40B4-BE49-F238E27FC236}">
                <a16:creationId xmlns:a16="http://schemas.microsoft.com/office/drawing/2014/main" xmlns="" id="{1B6DD41C-FCE2-4AC6-A235-2FF1B905DAAD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897588" y="2370670"/>
            <a:ext cx="1392174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xmlns="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23962" y="3788814"/>
            <a:ext cx="174804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4723962" y="4464821"/>
            <a:ext cx="1748045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xmlns="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723962" y="5120733"/>
            <a:ext cx="174804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6" name="Объект 10">
            <a:extLst>
              <a:ext uri="{FF2B5EF4-FFF2-40B4-BE49-F238E27FC236}">
                <a16:creationId xmlns:a16="http://schemas.microsoft.com/office/drawing/2014/main" xmlns="" id="{CEB4C3DB-E51E-4479-90C2-DFE5DB4B248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945241" y="2370670"/>
            <a:ext cx="1392174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xmlns="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767310" y="3788460"/>
            <a:ext cx="174804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xmlns="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767310" y="4464465"/>
            <a:ext cx="1748045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463D7850-C2A6-43CE-BBE4-8E81A0A593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1" y="11"/>
            <a:ext cx="928688" cy="1328057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xmlns="" id="{EBAD3E03-2E3B-440C-9105-6F9D33006D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5" y="4"/>
            <a:ext cx="2843213" cy="89217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бъект 3">
            <a:extLst>
              <a:ext uri="{FF2B5EF4-FFF2-40B4-BE49-F238E27FC236}">
                <a16:creationId xmlns:a16="http://schemas.microsoft.com/office/drawing/2014/main" xmlns="" id="{492F9083-A886-4EEB-94D6-1FAE6DC3300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767310" y="5120377"/>
            <a:ext cx="174804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6877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разец слайда (градие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52723CA-E9BC-857E-829B-CE46DA82F2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48" t="21576" r="35593" b="29619"/>
          <a:stretch/>
        </p:blipFill>
        <p:spPr>
          <a:xfrm>
            <a:off x="1901418" y="3"/>
            <a:ext cx="7242582" cy="6858001"/>
          </a:xfrm>
          <a:custGeom>
            <a:avLst/>
            <a:gdLst>
              <a:gd name="connsiteX0" fmla="*/ 0 w 11049000"/>
              <a:gd name="connsiteY0" fmla="*/ 0 h 6858000"/>
              <a:gd name="connsiteX1" fmla="*/ 11049000 w 11049000"/>
              <a:gd name="connsiteY1" fmla="*/ 0 h 6858000"/>
              <a:gd name="connsiteX2" fmla="*/ 11049000 w 11049000"/>
              <a:gd name="connsiteY2" fmla="*/ 6858000 h 6858000"/>
              <a:gd name="connsiteX3" fmla="*/ 0 w 11049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9000" h="6858000">
                <a:moveTo>
                  <a:pt x="0" y="0"/>
                </a:moveTo>
                <a:lnTo>
                  <a:pt x="11049000" y="0"/>
                </a:lnTo>
                <a:lnTo>
                  <a:pt x="11049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2" name="Title 1">
            <a:extLst>
              <a:ext uri="{FF2B5EF4-FFF2-40B4-BE49-F238E27FC236}">
                <a16:creationId xmlns:a16="http://schemas.microsoft.com/office/drawing/2014/main" xmlns="" id="{533F44C3-7445-AA8A-67CE-79B5474F7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91" y="435158"/>
            <a:ext cx="7886700" cy="1311128"/>
          </a:xfrm>
          <a:prstGeom prst="rect">
            <a:avLst/>
          </a:prstGeom>
        </p:spPr>
        <p:txBody>
          <a:bodyPr vert="horz" wrap="square" lIns="0" tIns="45720" rIns="91440" bIns="45720" rtlCol="0" anchor="t" anchorCtr="0">
            <a:spAutoFit/>
          </a:bodyPr>
          <a:lstStyle>
            <a:lvl1pPr>
              <a:defRPr lang="en-US" dirty="0">
                <a:solidFill>
                  <a:srgbClr val="062E88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3" name="Slide Number Placeholder 5">
            <a:extLst>
              <a:ext uri="{FF2B5EF4-FFF2-40B4-BE49-F238E27FC236}">
                <a16:creationId xmlns:a16="http://schemas.microsoft.com/office/drawing/2014/main" xmlns="" id="{57FE81D4-C6AB-D545-1B55-8C46321BF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07610" y="535755"/>
            <a:ext cx="1658005" cy="365125"/>
          </a:xfrm>
          <a:prstGeom prst="rect">
            <a:avLst/>
          </a:prstGeom>
        </p:spPr>
        <p:txBody>
          <a:bodyPr/>
          <a:lstStyle>
            <a:lvl1pPr algn="r">
              <a:defRPr lang="ru-RU" sz="1600" b="1" kern="1200" cap="none" baseline="0" smtClean="0">
                <a:solidFill>
                  <a:srgbClr val="062E89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defRPr/>
            </a:pPr>
            <a:fld id="{1276AB42-D9D1-4C49-861D-D7CBA17F664B}" type="slidenum">
              <a:rPr/>
              <a:pPr>
                <a:defRPr/>
              </a:pPr>
              <a:t>‹#›</a:t>
            </a:fld>
            <a:endParaRPr dirty="0"/>
          </a:p>
        </p:txBody>
      </p:sp>
      <p:cxnSp>
        <p:nvCxnSpPr>
          <p:cNvPr id="114" name="Прямая соединительная линия 10">
            <a:extLst>
              <a:ext uri="{FF2B5EF4-FFF2-40B4-BE49-F238E27FC236}">
                <a16:creationId xmlns:a16="http://schemas.microsoft.com/office/drawing/2014/main" xmlns="" id="{966F7670-35BD-D54C-7821-6DEA345FB4BC}"/>
              </a:ext>
            </a:extLst>
          </p:cNvPr>
          <p:cNvCxnSpPr>
            <a:cxnSpLocks/>
          </p:cNvCxnSpPr>
          <p:nvPr userDrawn="1"/>
        </p:nvCxnSpPr>
        <p:spPr>
          <a:xfrm flipH="1">
            <a:off x="8456363" y="611176"/>
            <a:ext cx="1" cy="214287"/>
          </a:xfrm>
          <a:prstGeom prst="line">
            <a:avLst/>
          </a:prstGeom>
          <a:ln>
            <a:solidFill>
              <a:srgbClr val="0418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7854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735920-B3BD-47A4-8793-7E5C16DEC9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0817E3E-FD1D-4573-8FAE-BE437C86F1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A87F50B-940E-46A6-AF3B-AA9E9720D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1A859-1EF0-48F1-A3C6-4FC48FDE446B}" type="datetimeFigureOut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16.09.2026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AF859C8-3E19-4EA1-AEC4-F2707B5D0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A21B73B-3C3D-400F-AA9D-A7385C31A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C7634-0BBE-4238-9904-4565AEBF612C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737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D22AA93-DA6C-41E0-AF46-CDAB6D597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69A4D3B-34E9-4EA5-AD2B-0855DE49D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3C85346-D16F-44DF-96CC-C7E07E5A9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89BA2A1-85E7-4042-8287-B8D476C41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95E1AE5-8A21-4F36-8437-D72531C99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227267"/>
      </p:ext>
    </p:extLst>
  </p:cSld>
  <p:clrMapOvr>
    <a:masterClrMapping/>
  </p:clrMapOvr>
  <p:hf hd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8214D0-8D62-46C8-B2E3-1954F172D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F680558-F83E-4A17-909F-C94032BDD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35F3451-2ED4-4B09-B049-07DB747C7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F37FE85-DE0B-4B5D-84C0-9DE6EAC64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27027B9-997C-4E81-AE42-17CB26465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34654"/>
      </p:ext>
    </p:extLst>
  </p:cSld>
  <p:clrMapOvr>
    <a:masterClrMapping/>
  </p:clrMapOvr>
  <p:hf hd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ED3BB2-CF27-4945-8C8F-879F2B713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64D23DB-5963-4763-81D4-611981313B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A6640E2-217B-413D-A680-F9F9A96CA6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6B504AF-5EB5-4441-B191-F4ABF00AA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B97C337-4F19-42F3-A829-FAD70C72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DDB8975-7470-4548-ADA8-D55FAD42F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416216"/>
      </p:ext>
    </p:extLst>
  </p:cSld>
  <p:clrMapOvr>
    <a:masterClrMapping/>
  </p:clrMapOvr>
  <p:hf hdr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F035E3-71EA-465A-93A9-9AFE2E4F3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D97B68C-D01D-4B6E-A86F-9BF0537237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526F629-383C-4B32-8DFC-B317DC494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64AD146F-6BE3-42F1-ADE2-F5C398E90A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A751E8DA-C175-47F1-957B-6D6DD1AE81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11150040-296D-4EC4-87D0-968A81DCA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20EC0E9-98FC-499F-873E-A947C5B53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0069D9A-0073-4B11-8719-0707D82E4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561212"/>
      </p:ext>
    </p:extLst>
  </p:cSld>
  <p:clrMapOvr>
    <a:masterClrMapping/>
  </p:clrMapOvr>
  <p:hf hd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78F919-2C7E-4E7D-9DCE-C84213194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7A16A06-83F1-4D0B-9D4B-BF626AD34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AB11FF2-F37D-47D2-80A0-A01394B20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321A2F8-3D4F-4FC4-AB2F-DDCA878B1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320107"/>
      </p:ext>
    </p:extLst>
  </p:cSld>
  <p:clrMapOvr>
    <a:masterClrMapping/>
  </p:clrMapOvr>
  <p:hf hdr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B5C4320-1DF4-4E91-8CB7-BAC82A7DC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CAB63BF7-FB8C-4981-8404-FE2CB5B32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43BF0D6-1070-4B51-BAD9-42141C53D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618701"/>
      </p:ext>
    </p:extLst>
  </p:cSld>
  <p:clrMapOvr>
    <a:masterClrMapping/>
  </p:clrMapOvr>
  <p:hf hdr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E0F69FF-B6E3-461C-8428-B73815A82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BDD8344-DA13-443A-825A-291F7D90C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12EA77C-1151-463E-A7B8-32E599A320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65C9DE6-6BF0-4B75-AEF4-5024CD209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116E72-E151-4382-B178-4D43766E0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B2EB49F-4A10-4D85-8B14-0723BE375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022336"/>
      </p:ext>
    </p:extLst>
  </p:cSld>
  <p:clrMapOvr>
    <a:masterClrMapping/>
  </p:clrMapOvr>
  <p:hf hdr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78735A-A26D-416A-8F5E-62D2F7FBC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CF03438-10AF-4459-BDA5-0E6A81B314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8FCA18F-F0F1-4026-9EC4-D1B25B4968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45887FE-5572-4768-B2A1-0FEF189FA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B96D067-EFAA-4A29-B722-27639DC3F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E9763AC-1DA6-407E-8DC1-21BF684B6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641314"/>
      </p:ext>
    </p:extLst>
  </p:cSld>
  <p:clrMapOvr>
    <a:masterClrMapping/>
  </p:clrMapOvr>
  <p:hf hdr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2A3697-FE83-4FF0-8C99-91F74DE6B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B8A012A-DF8B-4D20-9450-93F6D6C6F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DB6FF9F-693E-4E3F-A49A-51DC4833A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DF9BAD2-9443-4F05-BEEB-F7A9EFC99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7A06436-667C-46FD-8513-CC48D71EC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989299"/>
      </p:ext>
    </p:extLst>
  </p:cSld>
  <p:clrMapOvr>
    <a:masterClrMapping/>
  </p:clrMapOvr>
  <p:hf hdr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D90B2B8A-2358-40EB-B1F5-BD514BCB94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3B09CFA-F036-46A5-94AB-C6A33639A9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12856E6-9DBA-4553-90FF-3B9BC1448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B4644B8-78A1-493D-90C9-46F932B28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72066C3-7A54-47CB-B886-DA808ECDC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744678"/>
      </p:ext>
    </p:extLst>
  </p:cSld>
  <p:clrMapOvr>
    <a:masterClrMapping/>
  </p:clrMapOvr>
  <p:hf hdr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2 столбцам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1570" y="4156412"/>
            <a:ext cx="2354580" cy="1325563"/>
          </a:xfrm>
        </p:spPr>
        <p:txBody>
          <a:bodyPr rtlCol="0"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xmlns="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1691" y="1530642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xmlns="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1372" y="1860060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1691" y="2630438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8" name="Текст 18">
            <a:extLst>
              <a:ext uri="{FF2B5EF4-FFF2-40B4-BE49-F238E27FC236}">
                <a16:creationId xmlns:a16="http://schemas.microsoft.com/office/drawing/2014/main" xmlns="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41372" y="2959856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9" name="Текст 15">
            <a:extLst>
              <a:ext uri="{FF2B5EF4-FFF2-40B4-BE49-F238E27FC236}">
                <a16:creationId xmlns:a16="http://schemas.microsoft.com/office/drawing/2014/main" xmlns="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41691" y="3730234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0" name="Текст 18">
            <a:extLst>
              <a:ext uri="{FF2B5EF4-FFF2-40B4-BE49-F238E27FC236}">
                <a16:creationId xmlns:a16="http://schemas.microsoft.com/office/drawing/2014/main" xmlns="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41372" y="4059652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3" name="Текст 15">
            <a:extLst>
              <a:ext uri="{FF2B5EF4-FFF2-40B4-BE49-F238E27FC236}">
                <a16:creationId xmlns:a16="http://schemas.microsoft.com/office/drawing/2014/main" xmlns="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40080" y="4830031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4" name="Текст 18">
            <a:extLst>
              <a:ext uri="{FF2B5EF4-FFF2-40B4-BE49-F238E27FC236}">
                <a16:creationId xmlns:a16="http://schemas.microsoft.com/office/drawing/2014/main" xmlns="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39761" y="5159449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4439762" y="6356357"/>
            <a:ext cx="710637" cy="365125"/>
          </a:xfrm>
        </p:spPr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5371469" y="6356357"/>
            <a:ext cx="2432957" cy="365125"/>
          </a:xfrm>
        </p:spPr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025496" y="6356357"/>
            <a:ext cx="489857" cy="365125"/>
          </a:xfrm>
        </p:spPr>
        <p:txBody>
          <a:bodyPr rtlCol="0"/>
          <a:lstStyle>
            <a:lvl1pPr>
              <a:defRPr sz="900"/>
            </a:lvl1pPr>
          </a:lstStyle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  <p:pic>
        <p:nvPicPr>
          <p:cNvPr id="2" name="Графический объект 1">
            <a:extLst>
              <a:ext uri="{FF2B5EF4-FFF2-40B4-BE49-F238E27FC236}">
                <a16:creationId xmlns:a16="http://schemas.microsoft.com/office/drawing/2014/main" xmlns="" id="{6D8D9106-8780-461D-9091-E074B0A3C9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9434" t="20278" b="22673"/>
          <a:stretch/>
        </p:blipFill>
        <p:spPr>
          <a:xfrm>
            <a:off x="-3522" y="-1"/>
            <a:ext cx="3672551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6908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рыв раздела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43512" y="2571238"/>
            <a:ext cx="3134678" cy="1715531"/>
          </a:xfrm>
        </p:spPr>
        <p:txBody>
          <a:bodyPr rtlCol="0" anchor="ctr">
            <a:noAutofit/>
          </a:bodyPr>
          <a:lstStyle>
            <a:lvl1pPr algn="l">
              <a:defRPr sz="36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pic>
        <p:nvPicPr>
          <p:cNvPr id="5" name="Графический объект 4">
            <a:extLst>
              <a:ext uri="{FF2B5EF4-FFF2-40B4-BE49-F238E27FC236}">
                <a16:creationId xmlns:a16="http://schemas.microsoft.com/office/drawing/2014/main" xmlns="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828675"/>
            <a:ext cx="4407694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2294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Графический объект 6">
            <a:extLst>
              <a:ext uri="{FF2B5EF4-FFF2-40B4-BE49-F238E27FC236}">
                <a16:creationId xmlns:a16="http://schemas.microsoft.com/office/drawing/2014/main" xmlns="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" y="0"/>
            <a:ext cx="4186238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0127" y="1152778"/>
            <a:ext cx="4073978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BDAC7E4E-FE06-4E90-8107-6B543E5515ED}"/>
              </a:ext>
            </a:extLst>
          </p:cNvPr>
          <p:cNvCxnSpPr/>
          <p:nvPr/>
        </p:nvCxnSpPr>
        <p:spPr>
          <a:xfrm flipV="1">
            <a:off x="1657350" y="0"/>
            <a:ext cx="1828800" cy="6858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Текст 15">
            <a:extLst>
              <a:ext uri="{FF2B5EF4-FFF2-40B4-BE49-F238E27FC236}">
                <a16:creationId xmlns:a16="http://schemas.microsoft.com/office/drawing/2014/main" xmlns="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1691" y="2469522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2" name="Текст 18">
            <a:extLst>
              <a:ext uri="{FF2B5EF4-FFF2-40B4-BE49-F238E27FC236}">
                <a16:creationId xmlns:a16="http://schemas.microsoft.com/office/drawing/2014/main" xmlns="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1372" y="2798940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3" name="Текст 15">
            <a:extLst>
              <a:ext uri="{FF2B5EF4-FFF2-40B4-BE49-F238E27FC236}">
                <a16:creationId xmlns:a16="http://schemas.microsoft.com/office/drawing/2014/main" xmlns="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1691" y="3569311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4" name="Текст 18">
            <a:extLst>
              <a:ext uri="{FF2B5EF4-FFF2-40B4-BE49-F238E27FC236}">
                <a16:creationId xmlns:a16="http://schemas.microsoft.com/office/drawing/2014/main" xmlns="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41372" y="3898736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xmlns="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41691" y="4669114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6" name="Текст 18">
            <a:extLst>
              <a:ext uri="{FF2B5EF4-FFF2-40B4-BE49-F238E27FC236}">
                <a16:creationId xmlns:a16="http://schemas.microsoft.com/office/drawing/2014/main" xmlns="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41372" y="4998532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Дата 2">
            <a:extLst>
              <a:ext uri="{FF2B5EF4-FFF2-40B4-BE49-F238E27FC236}">
                <a16:creationId xmlns:a16="http://schemas.microsoft.com/office/drawing/2014/main" xmlns="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4439762" y="6356357"/>
            <a:ext cx="710637" cy="365125"/>
          </a:xfrm>
        </p:spPr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18" name="Нижний колонтитул 3">
            <a:extLst>
              <a:ext uri="{FF2B5EF4-FFF2-40B4-BE49-F238E27FC236}">
                <a16:creationId xmlns:a16="http://schemas.microsoft.com/office/drawing/2014/main" xmlns="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5371469" y="6356357"/>
            <a:ext cx="2432957" cy="365125"/>
          </a:xfrm>
        </p:spPr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19" name="Номер слайда 4">
            <a:extLst>
              <a:ext uri="{FF2B5EF4-FFF2-40B4-BE49-F238E27FC236}">
                <a16:creationId xmlns:a16="http://schemas.microsoft.com/office/drawing/2014/main" xmlns="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025496" y="6356357"/>
            <a:ext cx="489857" cy="365125"/>
          </a:xfrm>
        </p:spPr>
        <p:txBody>
          <a:bodyPr rtlCol="0"/>
          <a:lstStyle>
            <a:lvl1pPr>
              <a:defRPr sz="900"/>
            </a:lvl1pPr>
          </a:lstStyle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7243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ыночное сравнение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3867" y="892184"/>
            <a:ext cx="6316266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47893" y="3064615"/>
            <a:ext cx="930728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xmlns="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106638" y="3064615"/>
            <a:ext cx="930728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xmlns="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665383" y="3064615"/>
            <a:ext cx="930728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47275" y="4824195"/>
            <a:ext cx="2343070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394699" y="4824195"/>
            <a:ext cx="235460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xmlns="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953659" y="4824195"/>
            <a:ext cx="2343070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pic>
        <p:nvPicPr>
          <p:cNvPr id="11" name="Графический объект 10">
            <a:extLst>
              <a:ext uri="{FF2B5EF4-FFF2-40B4-BE49-F238E27FC236}">
                <a16:creationId xmlns:a16="http://schemas.microsoft.com/office/drawing/2014/main" xmlns="" id="{B38B0D13-BD5F-460B-B337-F4A9342026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98856" y="2358007"/>
            <a:ext cx="1828800" cy="2019300"/>
          </a:xfrm>
          <a:prstGeom prst="rect">
            <a:avLst/>
          </a:prstGeom>
        </p:spPr>
      </p:pic>
      <p:pic>
        <p:nvPicPr>
          <p:cNvPr id="13" name="Графический объект 12">
            <a:extLst>
              <a:ext uri="{FF2B5EF4-FFF2-40B4-BE49-F238E27FC236}">
                <a16:creationId xmlns:a16="http://schemas.microsoft.com/office/drawing/2014/main" xmlns="" id="{BE72876B-D3DA-4462-9E24-3354D8D02A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750472" y="2531837"/>
            <a:ext cx="1643063" cy="1943100"/>
          </a:xfrm>
          <a:prstGeom prst="rect">
            <a:avLst/>
          </a:prstGeom>
        </p:spPr>
      </p:pic>
      <p:pic>
        <p:nvPicPr>
          <p:cNvPr id="15" name="Графический объект 14">
            <a:extLst>
              <a:ext uri="{FF2B5EF4-FFF2-40B4-BE49-F238E27FC236}">
                <a16:creationId xmlns:a16="http://schemas.microsoft.com/office/drawing/2014/main" xmlns="" id="{14A539B6-6E3F-41BA-ACE2-76E8BB6516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259208" y="2421056"/>
            <a:ext cx="1743075" cy="2057400"/>
          </a:xfrm>
          <a:prstGeom prst="rect">
            <a:avLst/>
          </a:prstGeom>
        </p:spPr>
      </p:pic>
      <p:sp>
        <p:nvSpPr>
          <p:cNvPr id="25" name="Объект 3">
            <a:extLst>
              <a:ext uri="{FF2B5EF4-FFF2-40B4-BE49-F238E27FC236}">
                <a16:creationId xmlns:a16="http://schemas.microsoft.com/office/drawing/2014/main" xmlns="" id="{82D8880F-3EAC-45C9-91F2-19A193791A18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47275" y="5280770"/>
            <a:ext cx="2343070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6" name="Объект 5">
            <a:extLst>
              <a:ext uri="{FF2B5EF4-FFF2-40B4-BE49-F238E27FC236}">
                <a16:creationId xmlns:a16="http://schemas.microsoft.com/office/drawing/2014/main" xmlns="" id="{9019518E-E850-403D-A5B5-4B53F8C4A56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394699" y="5280770"/>
            <a:ext cx="235460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endParaRPr lang="ru-RU" noProof="0"/>
          </a:p>
        </p:txBody>
      </p:sp>
      <p:sp>
        <p:nvSpPr>
          <p:cNvPr id="27" name="Объект 3">
            <a:extLst>
              <a:ext uri="{FF2B5EF4-FFF2-40B4-BE49-F238E27FC236}">
                <a16:creationId xmlns:a16="http://schemas.microsoft.com/office/drawing/2014/main" xmlns="" id="{A8058154-45E5-403E-B714-AC85774F391F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5953659" y="5280770"/>
            <a:ext cx="2343070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978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Графический объект 13">
            <a:extLst>
              <a:ext uri="{FF2B5EF4-FFF2-40B4-BE49-F238E27FC236}">
                <a16:creationId xmlns:a16="http://schemas.microsoft.com/office/drawing/2014/main" xmlns="" id="{AE202E03-5C65-4305-B969-65220AD410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4081416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0127" y="1152778"/>
            <a:ext cx="4073978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xmlns="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1691" y="2469522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xmlns="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1372" y="2798940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6" name="Текст 15">
            <a:extLst>
              <a:ext uri="{FF2B5EF4-FFF2-40B4-BE49-F238E27FC236}">
                <a16:creationId xmlns:a16="http://schemas.microsoft.com/office/drawing/2014/main" xmlns="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1691" y="3569311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7" name="Текст 18">
            <a:extLst>
              <a:ext uri="{FF2B5EF4-FFF2-40B4-BE49-F238E27FC236}">
                <a16:creationId xmlns:a16="http://schemas.microsoft.com/office/drawing/2014/main" xmlns="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41372" y="3898736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xmlns="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41691" y="4669114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:a16="http://schemas.microsoft.com/office/drawing/2014/main" xmlns="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41372" y="4998532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1" name="Дата 6">
            <a:extLst>
              <a:ext uri="{FF2B5EF4-FFF2-40B4-BE49-F238E27FC236}">
                <a16:creationId xmlns:a16="http://schemas.microsoft.com/office/drawing/2014/main" xmlns="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</p:spPr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22" name="Нижний колонтитул 7">
            <a:extLst>
              <a:ext uri="{FF2B5EF4-FFF2-40B4-BE49-F238E27FC236}">
                <a16:creationId xmlns:a16="http://schemas.microsoft.com/office/drawing/2014/main" xmlns="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</p:spPr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24" name="Номер слайда 8">
            <a:extLst>
              <a:ext uri="{FF2B5EF4-FFF2-40B4-BE49-F238E27FC236}">
                <a16:creationId xmlns:a16="http://schemas.microsoft.com/office/drawing/2014/main" xmlns="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</p:spPr>
        <p:txBody>
          <a:bodyPr rtlCol="0"/>
          <a:lstStyle>
            <a:lvl1pPr>
              <a:defRPr sz="900"/>
            </a:lvl1pPr>
          </a:lstStyle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58551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300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D46070C-E825-43D0-99F4-8B4614131131}"/>
              </a:ext>
            </a:extLst>
          </p:cNvPr>
          <p:cNvSpPr/>
          <p:nvPr userDrawn="1"/>
        </p:nvSpPr>
        <p:spPr>
          <a:xfrm>
            <a:off x="3" y="3057683"/>
            <a:ext cx="9143999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B1F33">
                  <a:lumMod val="75000"/>
                  <a:lumOff val="25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xmlns="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85799" y="3354712"/>
            <a:ext cx="54864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xmlns="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47447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8" name="Текст 10">
            <a:extLst>
              <a:ext uri="{FF2B5EF4-FFF2-40B4-BE49-F238E27FC236}">
                <a16:creationId xmlns:a16="http://schemas.microsoft.com/office/drawing/2014/main" xmlns="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06541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9" name="Текст 10">
            <a:extLst>
              <a:ext uri="{FF2B5EF4-FFF2-40B4-BE49-F238E27FC236}">
                <a16:creationId xmlns:a16="http://schemas.microsoft.com/office/drawing/2014/main" xmlns="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65635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xmlns="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24729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85800" y="4292468"/>
            <a:ext cx="54864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xmlns="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83823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xmlns="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2917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xmlns="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02011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xmlns="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79293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xmlns="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61105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xmlns="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20199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xmlns="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38387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xmlns="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974814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xmlns="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477436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xmlns="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068202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xmlns="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658967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xmlns="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249732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xmlns="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840497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xmlns="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431263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xmlns="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5022028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7" name="Текст 10">
            <a:extLst>
              <a:ext uri="{FF2B5EF4-FFF2-40B4-BE49-F238E27FC236}">
                <a16:creationId xmlns:a16="http://schemas.microsoft.com/office/drawing/2014/main" xmlns="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794324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xmlns="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612793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9" name="Текст 10">
            <a:extLst>
              <a:ext uri="{FF2B5EF4-FFF2-40B4-BE49-F238E27FC236}">
                <a16:creationId xmlns:a16="http://schemas.microsoft.com/office/drawing/2014/main" xmlns="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203558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xmlns="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7385089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xmlns="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7975854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FFA35437-CCDE-4D92-B879-F23B329C8EC3}"/>
              </a:ext>
            </a:extLst>
          </p:cNvPr>
          <p:cNvSpPr/>
          <p:nvPr userDrawn="1"/>
        </p:nvSpPr>
        <p:spPr>
          <a:xfrm>
            <a:off x="697230" y="4034785"/>
            <a:ext cx="774954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B1F33">
                  <a:lumMod val="75000"/>
                  <a:lumOff val="25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6" name="Дата 2">
            <a:extLst>
              <a:ext uri="{FF2B5EF4-FFF2-40B4-BE49-F238E27FC236}">
                <a16:creationId xmlns:a16="http://schemas.microsoft.com/office/drawing/2014/main" xmlns="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7"/>
            <a:ext cx="2057400" cy="365125"/>
          </a:xfrm>
        </p:spPr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37" name="Нижний колонтитул 3">
            <a:extLst>
              <a:ext uri="{FF2B5EF4-FFF2-40B4-BE49-F238E27FC236}">
                <a16:creationId xmlns:a16="http://schemas.microsoft.com/office/drawing/2014/main" xmlns="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7"/>
            <a:ext cx="3086100" cy="365125"/>
          </a:xfrm>
        </p:spPr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38" name="Номер слайда 4">
            <a:extLst>
              <a:ext uri="{FF2B5EF4-FFF2-40B4-BE49-F238E27FC236}">
                <a16:creationId xmlns:a16="http://schemas.microsoft.com/office/drawing/2014/main" xmlns="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7"/>
            <a:ext cx="2057400" cy="365125"/>
          </a:xfrm>
        </p:spPr>
        <p:txBody>
          <a:bodyPr rtlCol="0"/>
          <a:lstStyle>
            <a:lvl1pPr>
              <a:defRPr sz="900"/>
            </a:lvl1pPr>
          </a:lstStyle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9712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полнитель графического элемента SmartArt 6">
            <a:extLst>
              <a:ext uri="{FF2B5EF4-FFF2-40B4-BE49-F238E27FC236}">
                <a16:creationId xmlns:a16="http://schemas.microsoft.com/office/drawing/2014/main" xmlns="" id="{156CA116-0F6E-4EE9-B34F-03BA07161A7A}"/>
              </a:ext>
            </a:extLst>
          </p:cNvPr>
          <p:cNvSpPr>
            <a:spLocks noGrp="1"/>
          </p:cNvSpPr>
          <p:nvPr>
            <p:ph type="dgm" sz="quarter" idx="15" hasCustomPrompt="1"/>
          </p:nvPr>
        </p:nvSpPr>
        <p:spPr>
          <a:xfrm>
            <a:off x="628650" y="2136777"/>
            <a:ext cx="7886700" cy="369764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графический элемент SmartArt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66988B2D-0240-4256-8268-4B9FF1E72363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943100" cy="762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D8EEAAE1-3D04-41C3-B2D2-B3BEF34C3B27}"/>
              </a:ext>
            </a:extLst>
          </p:cNvPr>
          <p:cNvCxnSpPr>
            <a:cxnSpLocks/>
          </p:cNvCxnSpPr>
          <p:nvPr/>
        </p:nvCxnSpPr>
        <p:spPr>
          <a:xfrm flipH="1">
            <a:off x="1" y="0"/>
            <a:ext cx="528638" cy="102790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3926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содержимо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3867" y="892184"/>
            <a:ext cx="6316266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xmlns="" id="{ADC2540D-94C4-405B-8607-0CEDD6F54B9C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06585" y="2370670"/>
            <a:ext cx="1392174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653" y="3788814"/>
            <a:ext cx="174804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xmlns="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28653" y="4464817"/>
            <a:ext cx="1748045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8653" y="5120729"/>
            <a:ext cx="174804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4" name="Объект 10">
            <a:extLst>
              <a:ext uri="{FF2B5EF4-FFF2-40B4-BE49-F238E27FC236}">
                <a16:creationId xmlns:a16="http://schemas.microsoft.com/office/drawing/2014/main" xmlns="" id="{11C6EC54-ADFA-4CFF-9E9B-DC7E96C854C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2854238" y="2370670"/>
            <a:ext cx="1392174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672001" y="3788814"/>
            <a:ext cx="1756654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8" name="Текст 4">
            <a:extLst>
              <a:ext uri="{FF2B5EF4-FFF2-40B4-BE49-F238E27FC236}">
                <a16:creationId xmlns:a16="http://schemas.microsoft.com/office/drawing/2014/main" xmlns="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72001" y="4464817"/>
            <a:ext cx="1756654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2672001" y="5120729"/>
            <a:ext cx="1756654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5" name="Объект 10">
            <a:extLst>
              <a:ext uri="{FF2B5EF4-FFF2-40B4-BE49-F238E27FC236}">
                <a16:creationId xmlns:a16="http://schemas.microsoft.com/office/drawing/2014/main" xmlns="" id="{1B6DD41C-FCE2-4AC6-A235-2FF1B905DAAD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897588" y="2370670"/>
            <a:ext cx="1392174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xmlns="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23960" y="3788814"/>
            <a:ext cx="174804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4723960" y="4464817"/>
            <a:ext cx="1748045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xmlns="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723960" y="5120729"/>
            <a:ext cx="174804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6" name="Объект 10">
            <a:extLst>
              <a:ext uri="{FF2B5EF4-FFF2-40B4-BE49-F238E27FC236}">
                <a16:creationId xmlns:a16="http://schemas.microsoft.com/office/drawing/2014/main" xmlns="" id="{CEB4C3DB-E51E-4479-90C2-DFE5DB4B248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945241" y="2370670"/>
            <a:ext cx="1392174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xmlns="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767308" y="3788460"/>
            <a:ext cx="174804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xmlns="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767308" y="4464461"/>
            <a:ext cx="1748045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463D7850-C2A6-43CE-BBE4-8E81A0A593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1" y="7"/>
            <a:ext cx="928688" cy="1328057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xmlns="" id="{EBAD3E03-2E3B-440C-9105-6F9D33006D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3" y="4"/>
            <a:ext cx="2843213" cy="89217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бъект 3">
            <a:extLst>
              <a:ext uri="{FF2B5EF4-FFF2-40B4-BE49-F238E27FC236}">
                <a16:creationId xmlns:a16="http://schemas.microsoft.com/office/drawing/2014/main" xmlns="" id="{492F9083-A886-4EEB-94D6-1FAE6DC3300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767308" y="5120373"/>
            <a:ext cx="174804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1885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разец слайда (градие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52723CA-E9BC-857E-829B-CE46DA82F2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48" t="21576" r="35593" b="29619"/>
          <a:stretch/>
        </p:blipFill>
        <p:spPr>
          <a:xfrm>
            <a:off x="1901418" y="3"/>
            <a:ext cx="7242582" cy="6858001"/>
          </a:xfrm>
          <a:custGeom>
            <a:avLst/>
            <a:gdLst>
              <a:gd name="connsiteX0" fmla="*/ 0 w 11049000"/>
              <a:gd name="connsiteY0" fmla="*/ 0 h 6858000"/>
              <a:gd name="connsiteX1" fmla="*/ 11049000 w 11049000"/>
              <a:gd name="connsiteY1" fmla="*/ 0 h 6858000"/>
              <a:gd name="connsiteX2" fmla="*/ 11049000 w 11049000"/>
              <a:gd name="connsiteY2" fmla="*/ 6858000 h 6858000"/>
              <a:gd name="connsiteX3" fmla="*/ 0 w 11049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9000" h="6858000">
                <a:moveTo>
                  <a:pt x="0" y="0"/>
                </a:moveTo>
                <a:lnTo>
                  <a:pt x="11049000" y="0"/>
                </a:lnTo>
                <a:lnTo>
                  <a:pt x="11049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2" name="Title 1">
            <a:extLst>
              <a:ext uri="{FF2B5EF4-FFF2-40B4-BE49-F238E27FC236}">
                <a16:creationId xmlns:a16="http://schemas.microsoft.com/office/drawing/2014/main" xmlns="" id="{533F44C3-7445-AA8A-67CE-79B5474F7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91" y="435156"/>
            <a:ext cx="7886700" cy="1311128"/>
          </a:xfrm>
          <a:prstGeom prst="rect">
            <a:avLst/>
          </a:prstGeom>
        </p:spPr>
        <p:txBody>
          <a:bodyPr vert="horz" wrap="square" lIns="0" tIns="45720" rIns="91440" bIns="45720" rtlCol="0" anchor="t" anchorCtr="0">
            <a:spAutoFit/>
          </a:bodyPr>
          <a:lstStyle>
            <a:lvl1pPr>
              <a:defRPr lang="en-US" dirty="0">
                <a:solidFill>
                  <a:srgbClr val="062E88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3" name="Slide Number Placeholder 5">
            <a:extLst>
              <a:ext uri="{FF2B5EF4-FFF2-40B4-BE49-F238E27FC236}">
                <a16:creationId xmlns:a16="http://schemas.microsoft.com/office/drawing/2014/main" xmlns="" id="{57FE81D4-C6AB-D545-1B55-8C46321BF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07608" y="535751"/>
            <a:ext cx="1658005" cy="365125"/>
          </a:xfrm>
          <a:prstGeom prst="rect">
            <a:avLst/>
          </a:prstGeom>
        </p:spPr>
        <p:txBody>
          <a:bodyPr/>
          <a:lstStyle>
            <a:lvl1pPr algn="r">
              <a:defRPr lang="ru-RU" sz="1600" b="1" kern="1200" cap="none" baseline="0" smtClean="0">
                <a:solidFill>
                  <a:srgbClr val="062E89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defRPr/>
            </a:pPr>
            <a:fld id="{1276AB42-D9D1-4C49-861D-D7CBA17F664B}" type="slidenum">
              <a:rPr/>
              <a:pPr>
                <a:defRPr/>
              </a:pPr>
              <a:t>‹#›</a:t>
            </a:fld>
            <a:endParaRPr dirty="0"/>
          </a:p>
        </p:txBody>
      </p:sp>
      <p:cxnSp>
        <p:nvCxnSpPr>
          <p:cNvPr id="114" name="Прямая соединительная линия 10">
            <a:extLst>
              <a:ext uri="{FF2B5EF4-FFF2-40B4-BE49-F238E27FC236}">
                <a16:creationId xmlns:a16="http://schemas.microsoft.com/office/drawing/2014/main" xmlns="" id="{966F7670-35BD-D54C-7821-6DEA345FB4BC}"/>
              </a:ext>
            </a:extLst>
          </p:cNvPr>
          <p:cNvCxnSpPr>
            <a:cxnSpLocks/>
          </p:cNvCxnSpPr>
          <p:nvPr userDrawn="1"/>
        </p:nvCxnSpPr>
        <p:spPr>
          <a:xfrm flipH="1">
            <a:off x="8456361" y="611172"/>
            <a:ext cx="1" cy="214287"/>
          </a:xfrm>
          <a:prstGeom prst="line">
            <a:avLst/>
          </a:prstGeom>
          <a:ln>
            <a:solidFill>
              <a:srgbClr val="0418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24283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735920-B3BD-47A4-8793-7E5C16DEC9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0817E3E-FD1D-4573-8FAE-BE437C86F1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A87F50B-940E-46A6-AF3B-AA9E9720D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1A859-1EF0-48F1-A3C6-4FC48FDE446B}" type="datetimeFigureOut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16.09.2026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AF859C8-3E19-4EA1-AEC4-F2707B5D0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A21B73B-3C3D-400F-AA9D-A7385C31A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C7634-0BBE-4238-9904-4565AEBF612C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07167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D22AA93-DA6C-41E0-AF46-CDAB6D597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69A4D3B-34E9-4EA5-AD2B-0855DE49D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3C85346-D16F-44DF-96CC-C7E07E5A9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89BA2A1-85E7-4042-8287-B8D476C41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95E1AE5-8A21-4F36-8437-D72531C99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653748"/>
      </p:ext>
    </p:extLst>
  </p:cSld>
  <p:clrMapOvr>
    <a:masterClrMapping/>
  </p:clrMapOvr>
  <p:hf hdr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8214D0-8D62-46C8-B2E3-1954F172D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F680558-F83E-4A17-909F-C94032BDD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35F3451-2ED4-4B09-B049-07DB747C7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F37FE85-DE0B-4B5D-84C0-9DE6EAC64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27027B9-997C-4E81-AE42-17CB26465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422749"/>
      </p:ext>
    </p:extLst>
  </p:cSld>
  <p:clrMapOvr>
    <a:masterClrMapping/>
  </p:clrMapOvr>
  <p:hf hdr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ED3BB2-CF27-4945-8C8F-879F2B713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64D23DB-5963-4763-81D4-611981313B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A6640E2-217B-413D-A680-F9F9A96CA6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6B504AF-5EB5-4441-B191-F4ABF00AA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B97C337-4F19-42F3-A829-FAD70C72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DDB8975-7470-4548-ADA8-D55FAD42F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072974"/>
      </p:ext>
    </p:extLst>
  </p:cSld>
  <p:clrMapOvr>
    <a:masterClrMapping/>
  </p:clrMapOvr>
  <p:hf hdr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F035E3-71EA-465A-93A9-9AFE2E4F3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D97B68C-D01D-4B6E-A86F-9BF0537237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526F629-383C-4B32-8DFC-B317DC4945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64AD146F-6BE3-42F1-ADE2-F5C398E90A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A751E8DA-C175-47F1-957B-6D6DD1AE81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11150040-296D-4EC4-87D0-968A81DCA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20EC0E9-98FC-499F-873E-A947C5B53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0069D9A-0073-4B11-8719-0707D82E4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608319"/>
      </p:ext>
    </p:extLst>
  </p:cSld>
  <p:clrMapOvr>
    <a:masterClrMapping/>
  </p:clrMapOvr>
  <p:hf hdr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78F919-2C7E-4E7D-9DCE-C84213194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7A16A06-83F1-4D0B-9D4B-BF626AD34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AB11FF2-F37D-47D2-80A0-A01394B20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321A2F8-3D4F-4FC4-AB2F-DDCA878B1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427061"/>
      </p:ext>
    </p:extLst>
  </p:cSld>
  <p:clrMapOvr>
    <a:masterClrMapping/>
  </p:clrMapOvr>
  <p:hf hdr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B5C4320-1DF4-4E91-8CB7-BAC82A7DC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CAB63BF7-FB8C-4981-8404-FE2CB5B32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43BF0D6-1070-4B51-BAD9-42141C53D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164554"/>
      </p:ext>
    </p:extLst>
  </p:cSld>
  <p:clrMapOvr>
    <a:masterClrMapping/>
  </p:clrMapOvr>
  <p:hf hd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E0F69FF-B6E3-461C-8428-B73815A82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BDD8344-DA13-443A-825A-291F7D90C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12EA77C-1151-463E-A7B8-32E599A320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65C9DE6-6BF0-4B75-AEF4-5024CD209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116E72-E151-4382-B178-4D43766E0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B2EB49F-4A10-4D85-8B14-0723BE375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120896"/>
      </p:ext>
    </p:extLst>
  </p:cSld>
  <p:clrMapOvr>
    <a:masterClrMapping/>
  </p:clrMapOvr>
  <p:hf hdr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78735A-A26D-416A-8F5E-62D2F7FBC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CF03438-10AF-4459-BDA5-0E6A81B314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8FCA18F-F0F1-4026-9EC4-D1B25B4968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45887FE-5572-4768-B2A1-0FEF189FA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B96D067-EFAA-4A29-B722-27639DC3F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E9763AC-1DA6-407E-8DC1-21BF684B6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724992"/>
      </p:ext>
    </p:extLst>
  </p:cSld>
  <p:clrMapOvr>
    <a:masterClrMapping/>
  </p:clrMapOvr>
  <p:hf hdr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2A3697-FE83-4FF0-8C99-91F74DE6B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B8A012A-DF8B-4D20-9450-93F6D6C6F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DB6FF9F-693E-4E3F-A49A-51DC4833A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DF9BAD2-9443-4F05-BEEB-F7A9EFC99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7A06436-667C-46FD-8513-CC48D71EC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653480"/>
      </p:ext>
    </p:extLst>
  </p:cSld>
  <p:clrMapOvr>
    <a:masterClrMapping/>
  </p:clrMapOvr>
  <p:hf hdr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D90B2B8A-2358-40EB-B1F5-BD514BCB94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3B09CFA-F036-46A5-94AB-C6A33639A9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12856E6-9DBA-4553-90FF-3B9BC1448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B4644B8-78A1-493D-90C9-46F932B28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72066C3-7A54-47CB-B886-DA808ECDC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196318"/>
      </p:ext>
    </p:extLst>
  </p:cSld>
  <p:clrMapOvr>
    <a:masterClrMapping/>
  </p:clrMapOvr>
  <p:hf hdr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2 столбцам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1570" y="4156406"/>
            <a:ext cx="2354580" cy="1325563"/>
          </a:xfrm>
        </p:spPr>
        <p:txBody>
          <a:bodyPr rtlCol="0"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xmlns="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1691" y="1530636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xmlns="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1372" y="1860060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1691" y="2630432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8" name="Текст 18">
            <a:extLst>
              <a:ext uri="{FF2B5EF4-FFF2-40B4-BE49-F238E27FC236}">
                <a16:creationId xmlns:a16="http://schemas.microsoft.com/office/drawing/2014/main" xmlns="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41372" y="2959856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9" name="Текст 15">
            <a:extLst>
              <a:ext uri="{FF2B5EF4-FFF2-40B4-BE49-F238E27FC236}">
                <a16:creationId xmlns:a16="http://schemas.microsoft.com/office/drawing/2014/main" xmlns="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41691" y="3730228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0" name="Текст 18">
            <a:extLst>
              <a:ext uri="{FF2B5EF4-FFF2-40B4-BE49-F238E27FC236}">
                <a16:creationId xmlns:a16="http://schemas.microsoft.com/office/drawing/2014/main" xmlns="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41372" y="4059652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3" name="Текст 15">
            <a:extLst>
              <a:ext uri="{FF2B5EF4-FFF2-40B4-BE49-F238E27FC236}">
                <a16:creationId xmlns:a16="http://schemas.microsoft.com/office/drawing/2014/main" xmlns="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40080" y="4830025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4" name="Текст 18">
            <a:extLst>
              <a:ext uri="{FF2B5EF4-FFF2-40B4-BE49-F238E27FC236}">
                <a16:creationId xmlns:a16="http://schemas.microsoft.com/office/drawing/2014/main" xmlns="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39761" y="5159449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4439760" y="6356351"/>
            <a:ext cx="710637" cy="365125"/>
          </a:xfrm>
        </p:spPr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5371466" y="6356351"/>
            <a:ext cx="2432957" cy="365125"/>
          </a:xfrm>
        </p:spPr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025493" y="6356351"/>
            <a:ext cx="489857" cy="365125"/>
          </a:xfrm>
        </p:spPr>
        <p:txBody>
          <a:bodyPr rtlCol="0"/>
          <a:lstStyle>
            <a:lvl1pPr>
              <a:defRPr sz="900"/>
            </a:lvl1pPr>
          </a:lstStyle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  <p:pic>
        <p:nvPicPr>
          <p:cNvPr id="2" name="Графический объект 1">
            <a:extLst>
              <a:ext uri="{FF2B5EF4-FFF2-40B4-BE49-F238E27FC236}">
                <a16:creationId xmlns:a16="http://schemas.microsoft.com/office/drawing/2014/main" xmlns="" id="{6D8D9106-8780-461D-9091-E074B0A3C9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9434" t="20278" b="22673"/>
          <a:stretch/>
        </p:blipFill>
        <p:spPr>
          <a:xfrm>
            <a:off x="-3522" y="-1"/>
            <a:ext cx="3672551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77401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рыв раздела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43512" y="2571236"/>
            <a:ext cx="3134678" cy="1715531"/>
          </a:xfrm>
        </p:spPr>
        <p:txBody>
          <a:bodyPr rtlCol="0" anchor="ctr">
            <a:noAutofit/>
          </a:bodyPr>
          <a:lstStyle>
            <a:lvl1pPr algn="l">
              <a:defRPr sz="36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pic>
        <p:nvPicPr>
          <p:cNvPr id="5" name="Графический объект 4">
            <a:extLst>
              <a:ext uri="{FF2B5EF4-FFF2-40B4-BE49-F238E27FC236}">
                <a16:creationId xmlns:a16="http://schemas.microsoft.com/office/drawing/2014/main" xmlns="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828675"/>
            <a:ext cx="4407694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86481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Графический объект 6">
            <a:extLst>
              <a:ext uri="{FF2B5EF4-FFF2-40B4-BE49-F238E27FC236}">
                <a16:creationId xmlns:a16="http://schemas.microsoft.com/office/drawing/2014/main" xmlns="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4186238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0127" y="1152772"/>
            <a:ext cx="4073978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BDAC7E4E-FE06-4E90-8107-6B543E5515ED}"/>
              </a:ext>
            </a:extLst>
          </p:cNvPr>
          <p:cNvCxnSpPr/>
          <p:nvPr/>
        </p:nvCxnSpPr>
        <p:spPr>
          <a:xfrm flipV="1">
            <a:off x="1657350" y="0"/>
            <a:ext cx="1828800" cy="6858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Текст 15">
            <a:extLst>
              <a:ext uri="{FF2B5EF4-FFF2-40B4-BE49-F238E27FC236}">
                <a16:creationId xmlns:a16="http://schemas.microsoft.com/office/drawing/2014/main" xmlns="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1691" y="2469516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2" name="Текст 18">
            <a:extLst>
              <a:ext uri="{FF2B5EF4-FFF2-40B4-BE49-F238E27FC236}">
                <a16:creationId xmlns:a16="http://schemas.microsoft.com/office/drawing/2014/main" xmlns="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1372" y="2798940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3" name="Текст 15">
            <a:extLst>
              <a:ext uri="{FF2B5EF4-FFF2-40B4-BE49-F238E27FC236}">
                <a16:creationId xmlns:a16="http://schemas.microsoft.com/office/drawing/2014/main" xmlns="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1691" y="3569311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4" name="Текст 18">
            <a:extLst>
              <a:ext uri="{FF2B5EF4-FFF2-40B4-BE49-F238E27FC236}">
                <a16:creationId xmlns:a16="http://schemas.microsoft.com/office/drawing/2014/main" xmlns="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41372" y="3898736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xmlns="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41691" y="4669108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6" name="Текст 18">
            <a:extLst>
              <a:ext uri="{FF2B5EF4-FFF2-40B4-BE49-F238E27FC236}">
                <a16:creationId xmlns:a16="http://schemas.microsoft.com/office/drawing/2014/main" xmlns="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41372" y="4998532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Дата 2">
            <a:extLst>
              <a:ext uri="{FF2B5EF4-FFF2-40B4-BE49-F238E27FC236}">
                <a16:creationId xmlns:a16="http://schemas.microsoft.com/office/drawing/2014/main" xmlns="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4439760" y="6356351"/>
            <a:ext cx="710637" cy="365125"/>
          </a:xfrm>
        </p:spPr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18" name="Нижний колонтитул 3">
            <a:extLst>
              <a:ext uri="{FF2B5EF4-FFF2-40B4-BE49-F238E27FC236}">
                <a16:creationId xmlns:a16="http://schemas.microsoft.com/office/drawing/2014/main" xmlns="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5371466" y="6356351"/>
            <a:ext cx="2432957" cy="365125"/>
          </a:xfrm>
        </p:spPr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19" name="Номер слайда 4">
            <a:extLst>
              <a:ext uri="{FF2B5EF4-FFF2-40B4-BE49-F238E27FC236}">
                <a16:creationId xmlns:a16="http://schemas.microsoft.com/office/drawing/2014/main" xmlns="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025493" y="6356351"/>
            <a:ext cx="489857" cy="365125"/>
          </a:xfrm>
        </p:spPr>
        <p:txBody>
          <a:bodyPr rtlCol="0"/>
          <a:lstStyle>
            <a:lvl1pPr>
              <a:defRPr sz="900"/>
            </a:lvl1pPr>
          </a:lstStyle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01787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ыночное сравнение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3867" y="892178"/>
            <a:ext cx="6316266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47892" y="3064615"/>
            <a:ext cx="930728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xmlns="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106636" y="3064615"/>
            <a:ext cx="930728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xmlns="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665381" y="3064615"/>
            <a:ext cx="930728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47274" y="4824189"/>
            <a:ext cx="2343070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394696" y="4824189"/>
            <a:ext cx="235460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xmlns="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953658" y="4824189"/>
            <a:ext cx="2343070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pic>
        <p:nvPicPr>
          <p:cNvPr id="11" name="Графический объект 10">
            <a:extLst>
              <a:ext uri="{FF2B5EF4-FFF2-40B4-BE49-F238E27FC236}">
                <a16:creationId xmlns:a16="http://schemas.microsoft.com/office/drawing/2014/main" xmlns="" id="{B38B0D13-BD5F-460B-B337-F4A9342026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98856" y="2358007"/>
            <a:ext cx="1828800" cy="2019300"/>
          </a:xfrm>
          <a:prstGeom prst="rect">
            <a:avLst/>
          </a:prstGeom>
        </p:spPr>
      </p:pic>
      <p:pic>
        <p:nvPicPr>
          <p:cNvPr id="13" name="Графический объект 12">
            <a:extLst>
              <a:ext uri="{FF2B5EF4-FFF2-40B4-BE49-F238E27FC236}">
                <a16:creationId xmlns:a16="http://schemas.microsoft.com/office/drawing/2014/main" xmlns="" id="{BE72876B-D3DA-4462-9E24-3354D8D02A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750469" y="2531837"/>
            <a:ext cx="1643063" cy="1943100"/>
          </a:xfrm>
          <a:prstGeom prst="rect">
            <a:avLst/>
          </a:prstGeom>
        </p:spPr>
      </p:pic>
      <p:pic>
        <p:nvPicPr>
          <p:cNvPr id="15" name="Графический объект 14">
            <a:extLst>
              <a:ext uri="{FF2B5EF4-FFF2-40B4-BE49-F238E27FC236}">
                <a16:creationId xmlns:a16="http://schemas.microsoft.com/office/drawing/2014/main" xmlns="" id="{14A539B6-6E3F-41BA-ACE2-76E8BB6516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259206" y="2421056"/>
            <a:ext cx="1743075" cy="2057400"/>
          </a:xfrm>
          <a:prstGeom prst="rect">
            <a:avLst/>
          </a:prstGeom>
        </p:spPr>
      </p:pic>
      <p:sp>
        <p:nvSpPr>
          <p:cNvPr id="25" name="Объект 3">
            <a:extLst>
              <a:ext uri="{FF2B5EF4-FFF2-40B4-BE49-F238E27FC236}">
                <a16:creationId xmlns:a16="http://schemas.microsoft.com/office/drawing/2014/main" xmlns="" id="{82D8880F-3EAC-45C9-91F2-19A193791A18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47274" y="5280764"/>
            <a:ext cx="2343070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6" name="Объект 5">
            <a:extLst>
              <a:ext uri="{FF2B5EF4-FFF2-40B4-BE49-F238E27FC236}">
                <a16:creationId xmlns:a16="http://schemas.microsoft.com/office/drawing/2014/main" xmlns="" id="{9019518E-E850-403D-A5B5-4B53F8C4A56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394696" y="5280764"/>
            <a:ext cx="235460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endParaRPr lang="ru-RU" noProof="0"/>
          </a:p>
        </p:txBody>
      </p:sp>
      <p:sp>
        <p:nvSpPr>
          <p:cNvPr id="27" name="Объект 3">
            <a:extLst>
              <a:ext uri="{FF2B5EF4-FFF2-40B4-BE49-F238E27FC236}">
                <a16:creationId xmlns:a16="http://schemas.microsoft.com/office/drawing/2014/main" xmlns="" id="{A8058154-45E5-403E-B714-AC85774F391F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5953658" y="5280764"/>
            <a:ext cx="2343070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7442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Графический объект 13">
            <a:extLst>
              <a:ext uri="{FF2B5EF4-FFF2-40B4-BE49-F238E27FC236}">
                <a16:creationId xmlns:a16="http://schemas.microsoft.com/office/drawing/2014/main" xmlns="" id="{AE202E03-5C65-4305-B969-65220AD410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4081416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0127" y="1152772"/>
            <a:ext cx="4073978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xmlns="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41691" y="2469516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xmlns="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1372" y="2798940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6" name="Текст 15">
            <a:extLst>
              <a:ext uri="{FF2B5EF4-FFF2-40B4-BE49-F238E27FC236}">
                <a16:creationId xmlns:a16="http://schemas.microsoft.com/office/drawing/2014/main" xmlns="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1691" y="3569311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7" name="Текст 18">
            <a:extLst>
              <a:ext uri="{FF2B5EF4-FFF2-40B4-BE49-F238E27FC236}">
                <a16:creationId xmlns:a16="http://schemas.microsoft.com/office/drawing/2014/main" xmlns="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41372" y="3898736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xmlns="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41691" y="4669108"/>
            <a:ext cx="4074903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:a16="http://schemas.microsoft.com/office/drawing/2014/main" xmlns="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41372" y="4998532"/>
            <a:ext cx="4073978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1" name="Дата 6">
            <a:extLst>
              <a:ext uri="{FF2B5EF4-FFF2-40B4-BE49-F238E27FC236}">
                <a16:creationId xmlns:a16="http://schemas.microsoft.com/office/drawing/2014/main" xmlns="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22" name="Нижний колонтитул 7">
            <a:extLst>
              <a:ext uri="{FF2B5EF4-FFF2-40B4-BE49-F238E27FC236}">
                <a16:creationId xmlns:a16="http://schemas.microsoft.com/office/drawing/2014/main" xmlns="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24" name="Номер слайда 8">
            <a:extLst>
              <a:ext uri="{FF2B5EF4-FFF2-40B4-BE49-F238E27FC236}">
                <a16:creationId xmlns:a16="http://schemas.microsoft.com/office/drawing/2014/main" xmlns="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 rtlCol="0"/>
          <a:lstStyle>
            <a:lvl1pPr>
              <a:defRPr sz="900"/>
            </a:lvl1pPr>
          </a:lstStyle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40569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300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D46070C-E825-43D0-99F4-8B4614131131}"/>
              </a:ext>
            </a:extLst>
          </p:cNvPr>
          <p:cNvSpPr/>
          <p:nvPr userDrawn="1"/>
        </p:nvSpPr>
        <p:spPr>
          <a:xfrm>
            <a:off x="0" y="3057683"/>
            <a:ext cx="9143999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B1F33">
                  <a:lumMod val="75000"/>
                  <a:lumOff val="25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xmlns="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85799" y="3354712"/>
            <a:ext cx="54864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xmlns="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47447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8" name="Текст 10">
            <a:extLst>
              <a:ext uri="{FF2B5EF4-FFF2-40B4-BE49-F238E27FC236}">
                <a16:creationId xmlns:a16="http://schemas.microsoft.com/office/drawing/2014/main" xmlns="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06541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9" name="Текст 10">
            <a:extLst>
              <a:ext uri="{FF2B5EF4-FFF2-40B4-BE49-F238E27FC236}">
                <a16:creationId xmlns:a16="http://schemas.microsoft.com/office/drawing/2014/main" xmlns="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65635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xmlns="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24729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85800" y="4292468"/>
            <a:ext cx="54864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xmlns="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83823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xmlns="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2917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xmlns="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02011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xmlns="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79293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xmlns="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61105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xmlns="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20199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xmlns="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383870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xmlns="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974814" y="3502152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xmlns="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477436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xmlns="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068202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xmlns="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658967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xmlns="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249732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xmlns="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840497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xmlns="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431263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xmlns="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5022028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7" name="Текст 10">
            <a:extLst>
              <a:ext uri="{FF2B5EF4-FFF2-40B4-BE49-F238E27FC236}">
                <a16:creationId xmlns:a16="http://schemas.microsoft.com/office/drawing/2014/main" xmlns="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794324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xmlns="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612793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9" name="Текст 10">
            <a:extLst>
              <a:ext uri="{FF2B5EF4-FFF2-40B4-BE49-F238E27FC236}">
                <a16:creationId xmlns:a16="http://schemas.microsoft.com/office/drawing/2014/main" xmlns="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203558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xmlns="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7385089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xmlns="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7975854" y="4425696"/>
            <a:ext cx="48006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FFA35437-CCDE-4D92-B879-F23B329C8EC3}"/>
              </a:ext>
            </a:extLst>
          </p:cNvPr>
          <p:cNvSpPr/>
          <p:nvPr userDrawn="1"/>
        </p:nvSpPr>
        <p:spPr>
          <a:xfrm>
            <a:off x="697230" y="4034785"/>
            <a:ext cx="774954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B1F33">
                  <a:lumMod val="75000"/>
                  <a:lumOff val="25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36" name="Дата 2">
            <a:extLst>
              <a:ext uri="{FF2B5EF4-FFF2-40B4-BE49-F238E27FC236}">
                <a16:creationId xmlns:a16="http://schemas.microsoft.com/office/drawing/2014/main" xmlns="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37" name="Нижний колонтитул 3">
            <a:extLst>
              <a:ext uri="{FF2B5EF4-FFF2-40B4-BE49-F238E27FC236}">
                <a16:creationId xmlns:a16="http://schemas.microsoft.com/office/drawing/2014/main" xmlns="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38" name="Номер слайда 4">
            <a:extLst>
              <a:ext uri="{FF2B5EF4-FFF2-40B4-BE49-F238E27FC236}">
                <a16:creationId xmlns:a16="http://schemas.microsoft.com/office/drawing/2014/main" xmlns="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 rtlCol="0"/>
          <a:lstStyle>
            <a:lvl1pPr>
              <a:defRPr sz="900"/>
            </a:lvl1pPr>
          </a:lstStyle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13224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полнитель графического элемента SmartArt 6">
            <a:extLst>
              <a:ext uri="{FF2B5EF4-FFF2-40B4-BE49-F238E27FC236}">
                <a16:creationId xmlns:a16="http://schemas.microsoft.com/office/drawing/2014/main" xmlns="" id="{156CA116-0F6E-4EE9-B34F-03BA07161A7A}"/>
              </a:ext>
            </a:extLst>
          </p:cNvPr>
          <p:cNvSpPr>
            <a:spLocks noGrp="1"/>
          </p:cNvSpPr>
          <p:nvPr>
            <p:ph type="dgm" sz="quarter" idx="15" hasCustomPrompt="1"/>
          </p:nvPr>
        </p:nvSpPr>
        <p:spPr>
          <a:xfrm>
            <a:off x="628650" y="2136777"/>
            <a:ext cx="7886700" cy="369764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графический элемент SmartArt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66988B2D-0240-4256-8268-4B9FF1E72363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1943100" cy="762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D8EEAAE1-3D04-41C3-B2D2-B3BEF34C3B27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528638" cy="102790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0121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содержимо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3867" y="892178"/>
            <a:ext cx="6316266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xmlns="" id="{ADC2540D-94C4-405B-8607-0CEDD6F54B9C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06585" y="2370670"/>
            <a:ext cx="1392174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650" y="3788814"/>
            <a:ext cx="174804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xmlns="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28650" y="4464811"/>
            <a:ext cx="1748045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8650" y="5120723"/>
            <a:ext cx="174804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4" name="Объект 10">
            <a:extLst>
              <a:ext uri="{FF2B5EF4-FFF2-40B4-BE49-F238E27FC236}">
                <a16:creationId xmlns:a16="http://schemas.microsoft.com/office/drawing/2014/main" xmlns="" id="{11C6EC54-ADFA-4CFF-9E9B-DC7E96C854C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2854238" y="2370670"/>
            <a:ext cx="1392174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671999" y="3788814"/>
            <a:ext cx="1756654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8" name="Текст 4">
            <a:extLst>
              <a:ext uri="{FF2B5EF4-FFF2-40B4-BE49-F238E27FC236}">
                <a16:creationId xmlns:a16="http://schemas.microsoft.com/office/drawing/2014/main" xmlns="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71999" y="4464811"/>
            <a:ext cx="1756654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2671999" y="5120723"/>
            <a:ext cx="1756654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5" name="Объект 10">
            <a:extLst>
              <a:ext uri="{FF2B5EF4-FFF2-40B4-BE49-F238E27FC236}">
                <a16:creationId xmlns:a16="http://schemas.microsoft.com/office/drawing/2014/main" xmlns="" id="{1B6DD41C-FCE2-4AC6-A235-2FF1B905DAAD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897588" y="2370670"/>
            <a:ext cx="1392174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xmlns="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23957" y="3788814"/>
            <a:ext cx="174804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xmlns="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4723957" y="4464811"/>
            <a:ext cx="1748045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xmlns="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723957" y="5120723"/>
            <a:ext cx="174804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6" name="Объект 10">
            <a:extLst>
              <a:ext uri="{FF2B5EF4-FFF2-40B4-BE49-F238E27FC236}">
                <a16:creationId xmlns:a16="http://schemas.microsoft.com/office/drawing/2014/main" xmlns="" id="{CEB4C3DB-E51E-4479-90C2-DFE5DB4B248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945241" y="2370670"/>
            <a:ext cx="1392174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xmlns="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767305" y="3788458"/>
            <a:ext cx="174804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xmlns="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767305" y="4464455"/>
            <a:ext cx="1748045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463D7850-C2A6-43CE-BBE4-8E81A0A593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0" y="1"/>
            <a:ext cx="928688" cy="1328057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xmlns="" id="{EBAD3E03-2E3B-440C-9105-6F9D33006D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0" y="1"/>
            <a:ext cx="2843213" cy="89217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бъект 3">
            <a:extLst>
              <a:ext uri="{FF2B5EF4-FFF2-40B4-BE49-F238E27FC236}">
                <a16:creationId xmlns:a16="http://schemas.microsoft.com/office/drawing/2014/main" xmlns="" id="{492F9083-A886-4EEB-94D6-1FAE6DC3300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767305" y="5120367"/>
            <a:ext cx="174804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9360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разец слайда (градие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52723CA-E9BC-857E-829B-CE46DA82F2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48" t="21576" r="35593" b="29619"/>
          <a:stretch/>
        </p:blipFill>
        <p:spPr>
          <a:xfrm>
            <a:off x="1901418" y="2"/>
            <a:ext cx="7242582" cy="6858001"/>
          </a:xfrm>
          <a:custGeom>
            <a:avLst/>
            <a:gdLst>
              <a:gd name="connsiteX0" fmla="*/ 0 w 11049000"/>
              <a:gd name="connsiteY0" fmla="*/ 0 h 6858000"/>
              <a:gd name="connsiteX1" fmla="*/ 11049000 w 11049000"/>
              <a:gd name="connsiteY1" fmla="*/ 0 h 6858000"/>
              <a:gd name="connsiteX2" fmla="*/ 11049000 w 11049000"/>
              <a:gd name="connsiteY2" fmla="*/ 6858000 h 6858000"/>
              <a:gd name="connsiteX3" fmla="*/ 0 w 11049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9000" h="6858000">
                <a:moveTo>
                  <a:pt x="0" y="0"/>
                </a:moveTo>
                <a:lnTo>
                  <a:pt x="11049000" y="0"/>
                </a:lnTo>
                <a:lnTo>
                  <a:pt x="11049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2" name="Title 1">
            <a:extLst>
              <a:ext uri="{FF2B5EF4-FFF2-40B4-BE49-F238E27FC236}">
                <a16:creationId xmlns:a16="http://schemas.microsoft.com/office/drawing/2014/main" xmlns="" id="{533F44C3-7445-AA8A-67CE-79B5474F7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91" y="435153"/>
            <a:ext cx="7886700" cy="1311128"/>
          </a:xfrm>
          <a:prstGeom prst="rect">
            <a:avLst/>
          </a:prstGeom>
        </p:spPr>
        <p:txBody>
          <a:bodyPr vert="horz" wrap="square" lIns="0" tIns="45720" rIns="91440" bIns="45720" rtlCol="0" anchor="t" anchorCtr="0">
            <a:spAutoFit/>
          </a:bodyPr>
          <a:lstStyle>
            <a:lvl1pPr>
              <a:defRPr lang="en-US" dirty="0">
                <a:solidFill>
                  <a:srgbClr val="062E88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3" name="Slide Number Placeholder 5">
            <a:extLst>
              <a:ext uri="{FF2B5EF4-FFF2-40B4-BE49-F238E27FC236}">
                <a16:creationId xmlns:a16="http://schemas.microsoft.com/office/drawing/2014/main" xmlns="" id="{57FE81D4-C6AB-D545-1B55-8C46321BF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07605" y="535745"/>
            <a:ext cx="1658005" cy="365125"/>
          </a:xfrm>
          <a:prstGeom prst="rect">
            <a:avLst/>
          </a:prstGeom>
        </p:spPr>
        <p:txBody>
          <a:bodyPr/>
          <a:lstStyle>
            <a:lvl1pPr algn="r">
              <a:defRPr lang="ru-RU" sz="1600" b="1" kern="1200" cap="none" baseline="0" smtClean="0">
                <a:solidFill>
                  <a:srgbClr val="062E89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defRPr/>
            </a:pPr>
            <a:fld id="{1276AB42-D9D1-4C49-861D-D7CBA17F664B}" type="slidenum">
              <a:rPr/>
              <a:pPr>
                <a:defRPr/>
              </a:pPr>
              <a:t>‹#›</a:t>
            </a:fld>
            <a:endParaRPr dirty="0"/>
          </a:p>
        </p:txBody>
      </p:sp>
      <p:cxnSp>
        <p:nvCxnSpPr>
          <p:cNvPr id="114" name="Прямая соединительная линия 10">
            <a:extLst>
              <a:ext uri="{FF2B5EF4-FFF2-40B4-BE49-F238E27FC236}">
                <a16:creationId xmlns:a16="http://schemas.microsoft.com/office/drawing/2014/main" xmlns="" id="{966F7670-35BD-D54C-7821-6DEA345FB4BC}"/>
              </a:ext>
            </a:extLst>
          </p:cNvPr>
          <p:cNvCxnSpPr>
            <a:cxnSpLocks/>
          </p:cNvCxnSpPr>
          <p:nvPr userDrawn="1"/>
        </p:nvCxnSpPr>
        <p:spPr>
          <a:xfrm flipH="1">
            <a:off x="8456358" y="611166"/>
            <a:ext cx="1" cy="214287"/>
          </a:xfrm>
          <a:prstGeom prst="line">
            <a:avLst/>
          </a:prstGeom>
          <a:ln>
            <a:solidFill>
              <a:srgbClr val="0418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7723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4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4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71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8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3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31" y="817598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8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9" y="5809168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EB7F77BA-F821-824F-9914-9D048F490EB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3" y="5809168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10" y="5809168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71660F6-05AD-3047-9BFC-B2A8BB6FF17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603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2FF8476-C5C6-4875-89B7-5B7F39E4A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F987EAE-988D-4D94-8227-6BFC6EAA9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E225651-86B3-4DC9-9067-5A3D508834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670ECA8-5E72-4C9B-8E5C-87C16A0252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6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B480E86-25FF-4AA5-B44A-60D062DBA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276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  <p:sldLayoutId id="2147483986" r:id="rId14"/>
    <p:sldLayoutId id="2147483987" r:id="rId15"/>
    <p:sldLayoutId id="2147483988" r:id="rId16"/>
    <p:sldLayoutId id="2147483989" r:id="rId17"/>
    <p:sldLayoutId id="2147483990" r:id="rId18"/>
    <p:sldLayoutId id="2147483991" r:id="rId19"/>
    <p:sldLayoutId id="2147483992" r:id="rId2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2FF8476-C5C6-4875-89B7-5B7F39E4A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F987EAE-988D-4D94-8227-6BFC6EAA9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E225651-86B3-4DC9-9067-5A3D508834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670ECA8-5E72-4C9B-8E5C-87C16A0252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B480E86-25FF-4AA5-B44A-60D062DBA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55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  <p:sldLayoutId id="2147484005" r:id="rId12"/>
    <p:sldLayoutId id="2147484006" r:id="rId13"/>
    <p:sldLayoutId id="2147484007" r:id="rId14"/>
    <p:sldLayoutId id="2147484008" r:id="rId15"/>
    <p:sldLayoutId id="2147484009" r:id="rId16"/>
    <p:sldLayoutId id="2147484010" r:id="rId17"/>
    <p:sldLayoutId id="2147484011" r:id="rId18"/>
    <p:sldLayoutId id="2147484012" r:id="rId19"/>
    <p:sldLayoutId id="2147484013" r:id="rId2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2FF8476-C5C6-4875-89B7-5B7F39E4A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F987EAE-988D-4D94-8227-6BFC6EAA9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E225651-86B3-4DC9-9067-5A3D508834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670ECA8-5E72-4C9B-8E5C-87C16A0252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B480E86-25FF-4AA5-B44A-60D062DBA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07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  <p:sldLayoutId id="2147484026" r:id="rId12"/>
    <p:sldLayoutId id="2147484027" r:id="rId13"/>
    <p:sldLayoutId id="2147484028" r:id="rId14"/>
    <p:sldLayoutId id="2147484029" r:id="rId15"/>
    <p:sldLayoutId id="2147484030" r:id="rId16"/>
    <p:sldLayoutId id="2147484031" r:id="rId17"/>
    <p:sldLayoutId id="2147484032" r:id="rId18"/>
    <p:sldLayoutId id="2147484033" r:id="rId19"/>
    <p:sldLayoutId id="2147484034" r:id="rId2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normativ.kontur.ru/document?moduleid=1&amp;documentid=455158#l7345" TargetMode="External"/><Relationship Id="rId2" Type="http://schemas.openxmlformats.org/officeDocument/2006/relationships/hyperlink" Target="&#1055;&#1086;&#1089;&#1090;&#1072;&#1085;&#1086;&#1074;&#1083;&#1077;&#1085;&#1080;&#1077;%20&#1055;&#1088;&#1072;&#1074;&#1080;&#1090;&#1077;&#1083;&#1100;&#1089;&#1090;&#1074;&#1072;%20&#1056;&#1060;%20&#1086;&#1090;%2011.10.2023%20N%201678%20&#1054;&#1073;%20&#1091;&#1090;&#1074;&#1077;&#1088;&#1078;&#1076;&#1077;&#1085;&#1080;&#1080;%20&#1055;&#1088;&#1072;&#1074;&#1080;&#1083;%20&#1087;&#1088;&#1080;&#1084;&#1077;&#1085;&#1077;&#1085;&#1080;&#1103;%20&#1086;&#1088;&#1075;&#1072;&#1085;&#1080;&#1079;&#1072;&#1094;&#1080;&#1103;&#1084;&#1080;,.rtf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&#1053;&#1086;&#1088;&#1084;&#1072;&#1090;&#1080;&#1074;&#1085;&#1099;&#1077;%20&#1076;&#1086;&#1082;&#1091;&#1084;&#1077;&#1085;&#1090;&#1099;%20EO_i_DOT.pptx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&#1053;&#1086;&#1074;&#1099;&#1081;%20&#1087;&#1077;&#1088;&#1077;&#1095;&#1077;&#1085;&#1100;%20&#1069;&#1054;&#1056;%202025-2026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hyperlink" Target="prilozhenie_3.2_Perechen_EOR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&#1084;&#1086;&#1080;&#1091;&#1088;&#1086;&#1082;&#1080;.&#1088;&#1092;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ferum.ru/spravka/kak_provesti_translyatsiu" TargetMode="Externa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s://www.spbcokoit.ru/department/elearning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do2.rcokoit.ru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rcokoit.ru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hyperlink" Target="https://do.kurobr.spb.ru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96762"/>
            <a:ext cx="7272808" cy="2592287"/>
          </a:xfrm>
        </p:spPr>
        <p:txBody>
          <a:bodyPr>
            <a:normAutofit fontScale="90000"/>
          </a:bodyPr>
          <a:lstStyle/>
          <a:p>
            <a:r>
              <a:rPr lang="ru-RU" sz="1200" b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1200" b="1" dirty="0" smtClean="0">
                <a:latin typeface="Times New Roman"/>
                <a:ea typeface="Calibri"/>
                <a:cs typeface="Times New Roman"/>
              </a:rPr>
            </a:br>
            <a:r>
              <a:rPr lang="ru-RU" sz="1200" b="1" dirty="0">
                <a:latin typeface="Times New Roman"/>
                <a:ea typeface="Calibri"/>
                <a:cs typeface="Times New Roman"/>
              </a:rPr>
              <a:t/>
            </a:r>
            <a:br>
              <a:rPr lang="ru-RU" sz="1200" b="1" dirty="0">
                <a:latin typeface="Times New Roman"/>
                <a:ea typeface="Calibri"/>
                <a:cs typeface="Times New Roman"/>
              </a:rPr>
            </a:br>
            <a:r>
              <a:rPr lang="ru-RU" sz="1200" b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1200" b="1" dirty="0" smtClean="0">
                <a:latin typeface="Times New Roman"/>
                <a:ea typeface="Calibri"/>
                <a:cs typeface="Times New Roman"/>
              </a:rPr>
            </a:br>
            <a:r>
              <a:rPr lang="ru-RU" sz="1200" b="1" dirty="0">
                <a:latin typeface="Times New Roman"/>
                <a:ea typeface="Times New Roman"/>
              </a:rPr>
              <a:t>Государственное бюджетное учреждение</a:t>
            </a:r>
            <a:r>
              <a:rPr lang="ru-RU" sz="1400" dirty="0">
                <a:latin typeface="Times New Roman"/>
                <a:ea typeface="Times New Roman"/>
              </a:rPr>
              <a:t/>
            </a:r>
            <a:br>
              <a:rPr lang="ru-RU" sz="1400" dirty="0">
                <a:latin typeface="Times New Roman"/>
                <a:ea typeface="Times New Roman"/>
              </a:rPr>
            </a:br>
            <a:r>
              <a:rPr lang="ru-RU" sz="1200" b="1" dirty="0">
                <a:latin typeface="Times New Roman"/>
                <a:ea typeface="Times New Roman"/>
              </a:rPr>
              <a:t>Дополнительного профессионального педагогического образования Центр повышения квалификации специалистов «Информационно-методический центр» </a:t>
            </a:r>
            <a:r>
              <a:rPr lang="ru-RU" sz="1400" dirty="0">
                <a:latin typeface="Times New Roman"/>
                <a:ea typeface="Times New Roman"/>
              </a:rPr>
              <a:t/>
            </a:r>
            <a:br>
              <a:rPr lang="ru-RU" sz="1400" dirty="0">
                <a:latin typeface="Times New Roman"/>
                <a:ea typeface="Times New Roman"/>
              </a:rPr>
            </a:br>
            <a:r>
              <a:rPr lang="ru-RU" sz="1200" b="1" dirty="0">
                <a:latin typeface="Times New Roman"/>
                <a:ea typeface="Times New Roman"/>
              </a:rPr>
              <a:t>Курортного района Санкт-Петербурга</a:t>
            </a:r>
            <a:r>
              <a:rPr lang="ru-RU" sz="1400" dirty="0">
                <a:latin typeface="Times New Roman"/>
                <a:ea typeface="Times New Roman"/>
              </a:rPr>
              <a:t/>
            </a:r>
            <a:br>
              <a:rPr lang="ru-RU" sz="1400" dirty="0">
                <a:latin typeface="Times New Roman"/>
                <a:ea typeface="Times New Roman"/>
              </a:rPr>
            </a:br>
            <a:r>
              <a:rPr lang="ru-RU" sz="1200" b="1" dirty="0">
                <a:latin typeface="Times New Roman"/>
                <a:ea typeface="Times New Roman"/>
              </a:rPr>
              <a:t> </a:t>
            </a:r>
            <a:r>
              <a:rPr lang="ru-RU" sz="1800" dirty="0" smtClean="0">
                <a:ea typeface="Calibri"/>
                <a:cs typeface="Times New Roman"/>
              </a:rPr>
              <a:t/>
            </a:r>
            <a:br>
              <a:rPr lang="ru-RU" sz="1800" dirty="0" smtClean="0">
                <a:ea typeface="Calibri"/>
                <a:cs typeface="Times New Roman"/>
              </a:rPr>
            </a:br>
            <a:r>
              <a:rPr lang="ru-RU" sz="1800" dirty="0" smtClean="0">
                <a:ea typeface="Calibri"/>
                <a:cs typeface="Times New Roman"/>
              </a:rPr>
              <a:t/>
            </a:r>
            <a:br>
              <a:rPr lang="ru-RU" sz="1800" dirty="0" smtClean="0">
                <a:ea typeface="Calibri"/>
                <a:cs typeface="Times New Roman"/>
              </a:rPr>
            </a:br>
            <a:r>
              <a:rPr lang="ru-RU" sz="20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Районный 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круглый стол </a:t>
            </a:r>
            <a:r>
              <a:rPr lang="ru-RU" sz="20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«Эффективные 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цифровые инструменты </a:t>
            </a:r>
            <a:r>
              <a:rPr lang="ru-RU" sz="20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 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технологии для реализации дистанционного обучения в образовательном пространстве </a:t>
            </a:r>
            <a:r>
              <a:rPr lang="ru-RU" sz="20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ООО 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2026-2027 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учебном </a:t>
            </a:r>
            <a:r>
              <a:rPr lang="ru-RU" sz="20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году»</a:t>
            </a:r>
            <a:br>
              <a:rPr lang="ru-RU" sz="20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22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16 сентября 2026 года</a:t>
            </a: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Эмблема ИМЦ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58007"/>
            <a:ext cx="762000" cy="6610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572000" y="4401118"/>
            <a:ext cx="360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Леухина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Елена Владимировна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етодист ГБУ ИМЦ 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Курортного района Санкт-Петербурга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Пользователь\Desktop\16.09.26 семинар дист\phpX3dp0A_Distancionnoe-obuchenie-eto_6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390" y="3661871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88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Семинары сентябрь 2023\20.09.23 ДО ДИ\Картинки\uMvuy4y32G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133" y="1340768"/>
            <a:ext cx="6623227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615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31" y="817599"/>
            <a:ext cx="7293393" cy="955218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технологии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дистанционного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772816"/>
            <a:ext cx="7128792" cy="432048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Технология </a:t>
            </a:r>
            <a:r>
              <a:rPr lang="ru-RU" b="1" dirty="0"/>
              <a:t>дистанционного обучения </a:t>
            </a:r>
            <a:r>
              <a:rPr lang="ru-RU" dirty="0"/>
              <a:t>— это набор методов, принципов и инструментов, которые позволяют организовать передачу знаний в удалённом формате. Некоторые технологии, которые используются в дистанционном обучении:</a:t>
            </a:r>
          </a:p>
          <a:p>
            <a:r>
              <a:rPr lang="ru-RU" b="1" dirty="0"/>
              <a:t>Самообучение. </a:t>
            </a:r>
            <a:r>
              <a:rPr lang="ru-RU" dirty="0"/>
              <a:t>Обучающиеся сами несут ответственность за движение к цели и организуют процесс. Для этого метода разработчикам нужно подготовить учебные материалы, упражнения, домашние задания, тесты, видео и другой контент.</a:t>
            </a:r>
          </a:p>
          <a:p>
            <a:r>
              <a:rPr lang="ru-RU" b="1" dirty="0"/>
              <a:t>Совместное обучение</a:t>
            </a:r>
            <a:r>
              <a:rPr lang="ru-RU" dirty="0"/>
              <a:t>. Студенты обмениваются идеями, знаниями, опытом, помогают друг другу. Совместная работа может принимать разные формы: от структурированных групповых занятий и обсуждений до более открытого проектного обучения.</a:t>
            </a:r>
          </a:p>
          <a:p>
            <a:r>
              <a:rPr lang="ru-RU" b="1" dirty="0"/>
              <a:t>Адаптивный метод</a:t>
            </a:r>
            <a:r>
              <a:rPr lang="ru-RU" dirty="0"/>
              <a:t>. В основе этого подхода лежит тезис, что у каждого ученика — свои запросы, интересы, предрасположенности и способности, а значит, инструменты должны адаптироваться.</a:t>
            </a:r>
          </a:p>
          <a:p>
            <a:r>
              <a:rPr lang="ru-RU" b="1" dirty="0"/>
              <a:t>Игровые механики. </a:t>
            </a:r>
            <a:r>
              <a:rPr lang="ru-RU" b="1" dirty="0" err="1"/>
              <a:t>Геймификация</a:t>
            </a:r>
            <a:r>
              <a:rPr lang="ru-RU" b="1" dirty="0"/>
              <a:t> </a:t>
            </a:r>
            <a:r>
              <a:rPr lang="ru-RU" dirty="0"/>
              <a:t>— один из главных трендов в дистанционном образовании. Игра — хороший инструмент для обучения, поскольку даёт учащимся возможность взаимодействовать с содержанием в развлекательной форме.</a:t>
            </a:r>
          </a:p>
          <a:p>
            <a:pPr marL="0" indent="0">
              <a:buNone/>
            </a:pPr>
            <a:r>
              <a:rPr lang="ru-RU" b="1" dirty="0"/>
              <a:t>Ф</a:t>
            </a:r>
            <a:r>
              <a:rPr lang="ru-RU" b="1" dirty="0" smtClean="0"/>
              <a:t>ормы </a:t>
            </a:r>
            <a:r>
              <a:rPr lang="ru-RU" b="1" dirty="0"/>
              <a:t>организации дистанционных занятий:</a:t>
            </a:r>
          </a:p>
          <a:p>
            <a:r>
              <a:rPr lang="ru-RU" b="1" dirty="0"/>
              <a:t>Чат-занятия. </a:t>
            </a:r>
            <a:r>
              <a:rPr lang="ru-RU" dirty="0"/>
              <a:t>Учебные занятия, которые проводятся синхронно, то есть все участники имеют одновременный доступ к чату</a:t>
            </a:r>
            <a:r>
              <a:rPr lang="ru-RU" b="1" dirty="0"/>
              <a:t>.</a:t>
            </a:r>
          </a:p>
          <a:p>
            <a:r>
              <a:rPr lang="ru-RU" b="1" dirty="0"/>
              <a:t>Веб-занятия.</a:t>
            </a:r>
            <a:r>
              <a:rPr lang="ru-RU" dirty="0"/>
              <a:t> Дистанционные уроки, конференции, семинары, деловые игры, лабораторные работы, практикумы и другие формы учебных занятий, которые проводятся с помощью средств телекоммуникаций и других возможностей интернета.</a:t>
            </a:r>
          </a:p>
          <a:p>
            <a:r>
              <a:rPr lang="ru-RU" b="1" dirty="0"/>
              <a:t>Телеконференции. </a:t>
            </a:r>
            <a:r>
              <a:rPr lang="ru-RU" dirty="0"/>
              <a:t>Проводятся, как правило, на основе списков рассылки с использованием электронной </a:t>
            </a:r>
            <a:r>
              <a:rPr lang="ru-RU" dirty="0" smtClean="0"/>
              <a:t>почты или мессенджеров.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550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10" y="1268768"/>
            <a:ext cx="7272808" cy="4948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750"/>
              </a:spcAft>
            </a:pPr>
            <a:r>
              <a:rPr lang="ru-RU" sz="1200" b="1" dirty="0">
                <a:latin typeface="Times New Roman"/>
                <a:ea typeface="Times New Roman"/>
                <a:cs typeface="Times New Roman"/>
              </a:rPr>
              <a:t>ПОСТАНОВЛЕНИЕ</a:t>
            </a:r>
            <a:endParaRPr lang="ru-RU" sz="1200" dirty="0">
              <a:latin typeface="Calibri"/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750"/>
              </a:spcAft>
            </a:pPr>
            <a:r>
              <a:rPr lang="ru-RU" sz="1200" b="1" dirty="0">
                <a:latin typeface="Times New Roman"/>
                <a:ea typeface="Times New Roman"/>
                <a:cs typeface="Times New Roman"/>
              </a:rPr>
              <a:t>от 11 октября 2023 г. N 1678</a:t>
            </a:r>
            <a:endParaRPr lang="ru-RU" sz="12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200" dirty="0">
              <a:latin typeface="Calibri"/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750"/>
              </a:spcAft>
            </a:pPr>
            <a:r>
              <a:rPr lang="ru-RU" sz="1200" b="1" dirty="0">
                <a:latin typeface="Times New Roman"/>
                <a:ea typeface="Times New Roman"/>
                <a:cs typeface="Times New Roman"/>
                <a:hlinkClick r:id="rId2" action="ppaction://hlinkfile"/>
              </a:rPr>
              <a:t>ОБ УТВЕРЖДЕНИИ ПРАВИЛ ПРИМЕНЕНИЯ ОРГАНИЗАЦИЯМИ, ОСУЩЕСТВЛЯЮЩИМИ ОБРАЗОВАТЕЛЬНУЮ ДЕЯТЕЛЬНОСТЬ, ЭЛЕКТРОННОГО ОБУЧЕНИЯ, ДИСТАНЦИОННЫХ ОБРАЗОВАТЕЛЬНЫХ ТЕХНОЛОГИЙ ПРИ РЕАЛИЗАЦИИ ОБРАЗОВАТЕЛЬНЫХ ПРОГРАММ</a:t>
            </a:r>
            <a:endParaRPr lang="ru-RU" sz="1200" dirty="0"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sz="1200" dirty="0">
                <a:latin typeface="Times New Roman"/>
                <a:ea typeface="Times New Roman"/>
                <a:cs typeface="Times New Roman"/>
              </a:rPr>
              <a:t>В соответствии с </a:t>
            </a:r>
            <a:r>
              <a:rPr lang="ru-RU" sz="1200" u="sng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hlinkClick r:id="rId3"/>
              </a:rPr>
              <a:t>частью 2</a:t>
            </a:r>
            <a:r>
              <a:rPr lang="ru-RU" sz="1200" dirty="0">
                <a:latin typeface="Times New Roman"/>
                <a:ea typeface="Times New Roman"/>
                <a:cs typeface="Times New Roman"/>
              </a:rPr>
              <a:t> статьи 16 Федерального закона "Об образовании в Российской Федерации" Правительство Российской Федерации постановляет:</a:t>
            </a:r>
            <a:endParaRPr lang="ru-RU" sz="1200" dirty="0"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sz="1200" dirty="0">
                <a:latin typeface="Times New Roman"/>
                <a:ea typeface="Times New Roman"/>
                <a:cs typeface="Times New Roman"/>
              </a:rPr>
              <a:t>1. Утвердить прилагаемые Правила применения организациями, осуществляющими образовательную деятельность, электронного обучения, дистанционных образовательных технологий при реализации образовательных программ.</a:t>
            </a:r>
            <a:endParaRPr lang="ru-RU" sz="1200" dirty="0">
              <a:latin typeface="Calibri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sz="1200" dirty="0">
                <a:latin typeface="Times New Roman"/>
                <a:ea typeface="Times New Roman"/>
                <a:cs typeface="Times New Roman"/>
              </a:rPr>
              <a:t>2. Настоящее постановление вступает в силу с 1 сентября 2024 г. и действует до 1 сентября 2029 г., за исключением пункта 14 Правил, утвержденных настоящим постановлением, вступающего в силу по истечении 10 дней после дня официального опубликования настоящего постановления.</a:t>
            </a:r>
            <a:endParaRPr lang="ru-RU" sz="12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2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1200" i="1" dirty="0">
                <a:latin typeface="Times New Roman"/>
                <a:ea typeface="Times New Roman"/>
                <a:cs typeface="Times New Roman"/>
              </a:rPr>
              <a:t>Председатель Правительства</a:t>
            </a:r>
            <a:endParaRPr lang="ru-RU" sz="12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1200" i="1" dirty="0">
                <a:latin typeface="Times New Roman"/>
                <a:ea typeface="Times New Roman"/>
                <a:cs typeface="Times New Roman"/>
              </a:rPr>
              <a:t>Российской </a:t>
            </a:r>
            <a:r>
              <a:rPr lang="ru-RU" sz="1200" i="1" dirty="0" smtClean="0">
                <a:latin typeface="Times New Roman"/>
                <a:ea typeface="Times New Roman"/>
                <a:cs typeface="Times New Roman"/>
              </a:rPr>
              <a:t>Федерации</a:t>
            </a:r>
            <a:r>
              <a:rPr lang="ru-RU" sz="1200" dirty="0" smtClean="0">
                <a:latin typeface="Calibri"/>
                <a:ea typeface="Times New Roman"/>
                <a:cs typeface="Times New Roman"/>
              </a:rPr>
              <a:t> </a:t>
            </a:r>
            <a:r>
              <a:rPr lang="ru-RU" sz="1200" i="1" dirty="0" smtClean="0">
                <a:latin typeface="Times New Roman"/>
                <a:ea typeface="Times New Roman"/>
                <a:cs typeface="Times New Roman"/>
              </a:rPr>
              <a:t>М</a:t>
            </a:r>
            <a:r>
              <a:rPr lang="ru-RU" sz="1200" i="1" dirty="0">
                <a:latin typeface="Times New Roman"/>
                <a:ea typeface="Times New Roman"/>
                <a:cs typeface="Times New Roman"/>
              </a:rPr>
              <a:t>. МИШУСТИН</a:t>
            </a:r>
            <a:endParaRPr lang="ru-RU" sz="12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2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1200" i="1" dirty="0" smtClean="0">
                <a:latin typeface="Times New Roman"/>
                <a:ea typeface="Times New Roman"/>
                <a:cs typeface="Times New Roman"/>
              </a:rPr>
              <a:t>от </a:t>
            </a:r>
            <a:r>
              <a:rPr lang="ru-RU" sz="1200" i="1" dirty="0">
                <a:latin typeface="Times New Roman"/>
                <a:ea typeface="Times New Roman"/>
                <a:cs typeface="Times New Roman"/>
              </a:rPr>
              <a:t>11 октября 2023 г. N 1678</a:t>
            </a:r>
            <a:endParaRPr lang="ru-RU" sz="12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95736" y="908720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Нормативное обеспечение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441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196752"/>
            <a:ext cx="734481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В целях реализации Проекта в декабре 2021 года внесены изменения в Федеральный закон от 29.12.2012 № 273 «Об образовании в Российской Федерации»  (далее – Закон </a:t>
            </a:r>
            <a:br>
              <a:rPr lang="ru-RU" sz="1400" dirty="0">
                <a:latin typeface="Times New Roman"/>
                <a:ea typeface="Times New Roman"/>
              </a:rPr>
            </a:br>
            <a:r>
              <a:rPr lang="ru-RU" sz="1400" dirty="0">
                <a:latin typeface="Times New Roman"/>
                <a:ea typeface="Times New Roman"/>
              </a:rPr>
              <a:t>об образовании) (внесены Федеральным законом от 30.12.2021 № 472-ФЗ). </a:t>
            </a:r>
            <a:br>
              <a:rPr lang="ru-RU" sz="1400" dirty="0">
                <a:latin typeface="Times New Roman"/>
                <a:ea typeface="Times New Roman"/>
              </a:rPr>
            </a:br>
            <a:r>
              <a:rPr lang="ru-RU" sz="1400" dirty="0">
                <a:latin typeface="Times New Roman"/>
                <a:ea typeface="Times New Roman"/>
              </a:rPr>
              <a:t>В соответствии с требованиями части 3.1. статьи 16 Закона об образовании образовательные организации при реализации основных общеобразовательных программ с применением электронного обучения, дистанционных образовательных технологий, </a:t>
            </a:r>
            <a:r>
              <a:rPr lang="ru-RU" sz="1400" i="1" dirty="0">
                <a:latin typeface="Times New Roman"/>
                <a:ea typeface="Times New Roman"/>
              </a:rPr>
              <a:t>предусматривающих обработку персональных данных обучающихся</a:t>
            </a:r>
            <a:r>
              <a:rPr lang="ru-RU" sz="1400" dirty="0">
                <a:latin typeface="Times New Roman"/>
                <a:ea typeface="Times New Roman"/>
              </a:rPr>
              <a:t>, должны использовать </a:t>
            </a:r>
            <a:r>
              <a:rPr lang="ru-RU" sz="1400" b="1" dirty="0">
                <a:latin typeface="Times New Roman"/>
                <a:ea typeface="Times New Roman"/>
              </a:rPr>
              <a:t>государственные информационные системы</a:t>
            </a:r>
            <a:r>
              <a:rPr lang="ru-RU" sz="1400" dirty="0">
                <a:latin typeface="Times New Roman"/>
                <a:ea typeface="Times New Roman"/>
              </a:rPr>
              <a:t>, создаваемые, модернизируемые и эксплуатируемые для реализации указанных образовательных программ.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Такой государственной информационной системой стала ФГИС «Моя школа</a:t>
            </a:r>
            <a:r>
              <a:rPr lang="ru-RU" sz="1400" dirty="0" smtClean="0">
                <a:latin typeface="Times New Roman"/>
                <a:ea typeface="Times New Roman"/>
              </a:rPr>
              <a:t>» УБ ЦОК </a:t>
            </a:r>
            <a:r>
              <a:rPr lang="ru-RU" sz="1400" dirty="0">
                <a:latin typeface="Times New Roman"/>
                <a:ea typeface="Times New Roman"/>
              </a:rPr>
              <a:t>(постановление Правительства Российской Федерации от 13.07.2022 № 1241 </a:t>
            </a:r>
            <a:br>
              <a:rPr lang="ru-RU" sz="1400" dirty="0">
                <a:latin typeface="Times New Roman"/>
                <a:ea typeface="Times New Roman"/>
              </a:rPr>
            </a:br>
            <a:r>
              <a:rPr lang="ru-RU" sz="1400" dirty="0">
                <a:latin typeface="Times New Roman"/>
                <a:ea typeface="Times New Roman"/>
              </a:rPr>
              <a:t>«О федеральной государственной информационной системе «Моя школа» (далее – Постановление), частью инфраструктуры которой является ИКОП «</a:t>
            </a:r>
            <a:r>
              <a:rPr lang="ru-RU" sz="1400" dirty="0" err="1">
                <a:latin typeface="Times New Roman"/>
                <a:ea typeface="Times New Roman"/>
              </a:rPr>
              <a:t>Сферум</a:t>
            </a:r>
            <a:r>
              <a:rPr lang="ru-RU" sz="1400" dirty="0">
                <a:latin typeface="Times New Roman"/>
                <a:ea typeface="Times New Roman"/>
              </a:rPr>
              <a:t>». 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/>
                <a:ea typeface="Calibri"/>
              </a:rPr>
              <a:t>Указанные системы разработаны для обеспечения </a:t>
            </a:r>
            <a:r>
              <a:rPr lang="ru-RU" sz="1400" b="1" dirty="0">
                <a:latin typeface="Times New Roman"/>
                <a:ea typeface="Times New Roman"/>
              </a:rPr>
              <a:t>равного доступа</a:t>
            </a:r>
            <a:r>
              <a:rPr lang="ru-RU" sz="1400" dirty="0">
                <a:latin typeface="Times New Roman"/>
                <a:ea typeface="Times New Roman"/>
              </a:rPr>
              <a:t> </a:t>
            </a:r>
            <a:br>
              <a:rPr lang="ru-RU" sz="1400" dirty="0">
                <a:latin typeface="Times New Roman"/>
                <a:ea typeface="Times New Roman"/>
              </a:rPr>
            </a:br>
            <a:r>
              <a:rPr lang="ru-RU" sz="1400" dirty="0">
                <a:latin typeface="Times New Roman"/>
                <a:ea typeface="Times New Roman"/>
              </a:rPr>
              <a:t>к образовательному </a:t>
            </a:r>
            <a:r>
              <a:rPr lang="ru-RU" sz="1400" b="1" dirty="0">
                <a:latin typeface="Times New Roman"/>
                <a:ea typeface="Times New Roman"/>
              </a:rPr>
              <a:t>верифицированному контенту</a:t>
            </a:r>
            <a:r>
              <a:rPr lang="ru-RU" sz="1400" dirty="0">
                <a:latin typeface="Times New Roman"/>
                <a:ea typeface="Times New Roman"/>
              </a:rPr>
              <a:t> и </a:t>
            </a:r>
            <a:r>
              <a:rPr lang="ru-RU" sz="1400" b="1" dirty="0">
                <a:latin typeface="Times New Roman"/>
                <a:ea typeface="Times New Roman"/>
              </a:rPr>
              <a:t>безопасным сервисам</a:t>
            </a:r>
            <a:r>
              <a:rPr lang="ru-RU" sz="1400" dirty="0">
                <a:latin typeface="Times New Roman"/>
                <a:ea typeface="Times New Roman"/>
              </a:rPr>
              <a:t> </a:t>
            </a:r>
            <a:br>
              <a:rPr lang="ru-RU" sz="1400" dirty="0">
                <a:latin typeface="Times New Roman"/>
                <a:ea typeface="Times New Roman"/>
              </a:rPr>
            </a:br>
            <a:r>
              <a:rPr lang="ru-RU" sz="1400" dirty="0">
                <a:latin typeface="Times New Roman"/>
                <a:ea typeface="Times New Roman"/>
              </a:rPr>
              <a:t>на территории всей страны, организации </a:t>
            </a:r>
            <a:r>
              <a:rPr lang="ru-RU" sz="1400" b="1" dirty="0">
                <a:latin typeface="Times New Roman"/>
                <a:ea typeface="Times New Roman"/>
              </a:rPr>
              <a:t>безопасной коммуникации</a:t>
            </a:r>
            <a:r>
              <a:rPr lang="ru-RU" sz="1400" dirty="0">
                <a:latin typeface="Times New Roman"/>
                <a:ea typeface="Times New Roman"/>
              </a:rPr>
              <a:t> участников образовательных отношений</a:t>
            </a:r>
            <a:r>
              <a:rPr lang="ru-RU" sz="1400" dirty="0">
                <a:latin typeface="Times New Roman"/>
                <a:ea typeface="Calibri"/>
              </a:rPr>
              <a:t> </a:t>
            </a:r>
            <a:r>
              <a:rPr lang="ru-RU" sz="1400" dirty="0">
                <a:latin typeface="Times New Roman"/>
                <a:ea typeface="Times New Roman"/>
              </a:rPr>
              <a:t>в сети </a:t>
            </a:r>
            <a:r>
              <a:rPr lang="ru-RU" sz="1400" dirty="0">
                <a:latin typeface="Times New Roman"/>
                <a:ea typeface="Calibri"/>
              </a:rPr>
              <a:t>(обеспечение доступа  к </a:t>
            </a:r>
            <a:r>
              <a:rPr lang="ru-RU" sz="1400" dirty="0" err="1">
                <a:latin typeface="Times New Roman"/>
                <a:ea typeface="Calibri"/>
              </a:rPr>
              <a:t>видеозвонкам</a:t>
            </a:r>
            <a:r>
              <a:rPr lang="ru-RU" sz="1400" dirty="0">
                <a:latin typeface="Times New Roman"/>
                <a:ea typeface="Calibri"/>
              </a:rPr>
              <a:t> для проведения онлайн-занятий, трансляции верифицированного цифрового образовательного контента </a:t>
            </a:r>
            <a:br>
              <a:rPr lang="ru-RU" sz="1400" dirty="0">
                <a:latin typeface="Times New Roman"/>
                <a:ea typeface="Calibri"/>
              </a:rPr>
            </a:br>
            <a:r>
              <a:rPr lang="ru-RU" sz="1400" dirty="0">
                <a:latin typeface="Times New Roman"/>
                <a:ea typeface="Calibri"/>
              </a:rPr>
              <a:t>и электронных образовательных ресурсов, размещению учебных материалов, организации коммуникации между учителем и обучающимися при решении учебных задач) в рамках внедрения ФГИС «Моя школа» разработана (письмо </a:t>
            </a:r>
            <a:r>
              <a:rPr lang="ru-RU" sz="1400" dirty="0" err="1">
                <a:latin typeface="Times New Roman"/>
                <a:ea typeface="Calibri"/>
              </a:rPr>
              <a:t>Минпросвещения</a:t>
            </a:r>
            <a:r>
              <a:rPr lang="ru-RU" sz="1400" dirty="0">
                <a:latin typeface="Times New Roman"/>
                <a:ea typeface="Calibri"/>
              </a:rPr>
              <a:t> России </a:t>
            </a:r>
            <a:br>
              <a:rPr lang="ru-RU" sz="1400" dirty="0">
                <a:latin typeface="Times New Roman"/>
                <a:ea typeface="Calibri"/>
              </a:rPr>
            </a:br>
            <a:r>
              <a:rPr lang="ru-RU" sz="1400" dirty="0">
                <a:latin typeface="Times New Roman"/>
                <a:ea typeface="Calibri"/>
              </a:rPr>
              <a:t>от 31.07.2023 № 04-423 «Об исполнении протокола»).</a:t>
            </a:r>
            <a:endParaRPr lang="ru-RU" sz="14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7664" y="908720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hlinkClick r:id="rId2" action="ppaction://hlinkpres?slideindex=1&amp;slidetitle="/>
              </a:rPr>
              <a:t>Нормативное обеспечение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2247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260679"/>
            <a:ext cx="7128792" cy="5695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algn="ctr" fontAlgn="base">
              <a:lnSpc>
                <a:spcPct val="115000"/>
              </a:lnSpc>
              <a:spcAft>
                <a:spcPts val="1500"/>
              </a:spcAft>
            </a:pPr>
            <a:endParaRPr lang="ru-RU" sz="1400" b="1" dirty="0" smtClean="0">
              <a:solidFill>
                <a:srgbClr val="333333"/>
              </a:solidFill>
              <a:latin typeface="Verdana"/>
              <a:ea typeface="Times New Roman"/>
              <a:cs typeface="Times New Roman"/>
            </a:endParaRPr>
          </a:p>
          <a:p>
            <a:pPr marL="457200" algn="ctr" fontAlgn="base">
              <a:lnSpc>
                <a:spcPct val="115000"/>
              </a:lnSpc>
              <a:spcAft>
                <a:spcPts val="1500"/>
              </a:spcAft>
            </a:pPr>
            <a:r>
              <a:rPr lang="ru-RU" sz="1400" b="1" dirty="0" smtClean="0">
                <a:solidFill>
                  <a:srgbClr val="333333"/>
                </a:solidFill>
                <a:latin typeface="Verdana"/>
                <a:ea typeface="Times New Roman"/>
                <a:cs typeface="Times New Roman"/>
              </a:rPr>
              <a:t>Любая </a:t>
            </a:r>
            <a:r>
              <a:rPr lang="ru-RU" sz="1400" b="1" dirty="0">
                <a:solidFill>
                  <a:srgbClr val="333333"/>
                </a:solidFill>
                <a:latin typeface="Verdana"/>
                <a:ea typeface="Times New Roman"/>
                <a:cs typeface="Times New Roman"/>
              </a:rPr>
              <a:t>образовательная организация может использовать следующие модели дистанционного обучения:</a:t>
            </a:r>
            <a:endParaRPr lang="ru-RU" sz="1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just" fontAlgn="base">
              <a:lnSpc>
                <a:spcPct val="115000"/>
              </a:lnSpc>
            </a:pPr>
            <a:r>
              <a:rPr lang="ru-RU" dirty="0">
                <a:solidFill>
                  <a:srgbClr val="333333"/>
                </a:solidFill>
                <a:latin typeface="Verdana"/>
                <a:ea typeface="Times New Roman"/>
                <a:cs typeface="Times New Roman"/>
              </a:rPr>
              <a:t>1. </a:t>
            </a:r>
            <a:r>
              <a:rPr lang="ru-RU" sz="1400" dirty="0">
                <a:solidFill>
                  <a:srgbClr val="333333"/>
                </a:solidFill>
                <a:latin typeface="Verdana"/>
                <a:ea typeface="Times New Roman"/>
                <a:cs typeface="Times New Roman"/>
              </a:rPr>
              <a:t>обеспечение доступности общего образования для детей, имеющих временные ограничения возможностей здоровья;</a:t>
            </a:r>
            <a:endParaRPr lang="ru-RU" sz="1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just" fontAlgn="base">
              <a:lnSpc>
                <a:spcPct val="115000"/>
              </a:lnSpc>
            </a:pPr>
            <a:r>
              <a:rPr lang="ru-RU" sz="1400" dirty="0">
                <a:solidFill>
                  <a:srgbClr val="333333"/>
                </a:solidFill>
                <a:latin typeface="Verdana"/>
                <a:ea typeface="Times New Roman"/>
                <a:cs typeface="Times New Roman"/>
              </a:rPr>
              <a:t>2. </a:t>
            </a:r>
            <a:r>
              <a:rPr lang="ru-RU" sz="1400" dirty="0">
                <a:solidFill>
                  <a:prstClr val="black"/>
                </a:solidFill>
                <a:latin typeface="Verdana"/>
                <a:ea typeface="Times New Roman"/>
                <a:cs typeface="Times New Roman"/>
              </a:rPr>
              <a:t>обеспечение возможности продолжения образовательного процесса в условиях введения карантина;</a:t>
            </a:r>
            <a:endParaRPr lang="ru-RU" sz="1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just" fontAlgn="base">
              <a:lnSpc>
                <a:spcPct val="115000"/>
              </a:lnSpc>
            </a:pPr>
            <a:r>
              <a:rPr lang="ru-RU" sz="1400" dirty="0">
                <a:solidFill>
                  <a:srgbClr val="333333"/>
                </a:solidFill>
                <a:latin typeface="Verdana"/>
                <a:ea typeface="Times New Roman"/>
                <a:cs typeface="Times New Roman"/>
              </a:rPr>
              <a:t>3. обеспечение возможности получения общего образования обучающиеся, временно находящиеся в другом от основного места проживания городе (длительная командировка родителей, участие в спортивных соревнованиях и т.п.).</a:t>
            </a:r>
            <a:endParaRPr lang="ru-RU" sz="1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just" fontAlgn="base">
              <a:lnSpc>
                <a:spcPct val="115000"/>
              </a:lnSpc>
            </a:pPr>
            <a:r>
              <a:rPr lang="ru-RU" sz="1400" dirty="0">
                <a:solidFill>
                  <a:srgbClr val="333333"/>
                </a:solidFill>
                <a:latin typeface="Verdana"/>
                <a:ea typeface="Times New Roman"/>
                <a:cs typeface="Times New Roman"/>
              </a:rPr>
              <a:t>4. обеспечение возможности дополнительного образования</a:t>
            </a:r>
            <a:r>
              <a:rPr lang="ru-RU" sz="1400" dirty="0" smtClean="0">
                <a:solidFill>
                  <a:srgbClr val="333333"/>
                </a:solidFill>
                <a:latin typeface="Verdana"/>
                <a:ea typeface="Times New Roman"/>
                <a:cs typeface="Times New Roman"/>
              </a:rPr>
              <a:t>.</a:t>
            </a:r>
            <a:endParaRPr lang="ru-RU" sz="1400" b="1" dirty="0" smtClean="0">
              <a:solidFill>
                <a:srgbClr val="333333"/>
              </a:solidFill>
              <a:latin typeface="Verdana"/>
              <a:ea typeface="Times New Roman"/>
              <a:cs typeface="Times New Roman"/>
            </a:endParaRPr>
          </a:p>
          <a:p>
            <a:pPr marL="457200" algn="ctr" fontAlgn="base">
              <a:lnSpc>
                <a:spcPct val="115000"/>
              </a:lnSpc>
              <a:spcAft>
                <a:spcPts val="1500"/>
              </a:spcAft>
            </a:pPr>
            <a:r>
              <a:rPr lang="ru-RU" sz="1400" b="1" dirty="0" smtClean="0">
                <a:solidFill>
                  <a:srgbClr val="333333"/>
                </a:solidFill>
                <a:latin typeface="Verdana"/>
                <a:ea typeface="Times New Roman"/>
                <a:cs typeface="Times New Roman"/>
              </a:rPr>
              <a:t>Любая </a:t>
            </a:r>
            <a:r>
              <a:rPr lang="ru-RU" sz="1400" b="1" dirty="0">
                <a:solidFill>
                  <a:srgbClr val="333333"/>
                </a:solidFill>
                <a:latin typeface="Verdana"/>
                <a:ea typeface="Times New Roman"/>
                <a:cs typeface="Times New Roman"/>
              </a:rPr>
              <a:t>образовательная организация может использовать дистанционные технологии для реализации следующих моделей:</a:t>
            </a:r>
            <a:endParaRPr lang="ru-RU" sz="1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marL="342900" indent="-342900" algn="just" fontAlgn="base">
              <a:lnSpc>
                <a:spcPct val="115000"/>
              </a:lnSpc>
              <a:buFontTx/>
              <a:buAutoNum type="arabicPeriod"/>
            </a:pPr>
            <a:r>
              <a:rPr lang="ru-RU" sz="1400" dirty="0" smtClean="0">
                <a:solidFill>
                  <a:srgbClr val="333333"/>
                </a:solidFill>
                <a:latin typeface="Verdana"/>
                <a:ea typeface="Times New Roman"/>
                <a:cs typeface="Times New Roman"/>
              </a:rPr>
              <a:t>обеспечение </a:t>
            </a:r>
            <a:r>
              <a:rPr lang="ru-RU" sz="1400" dirty="0">
                <a:solidFill>
                  <a:srgbClr val="333333"/>
                </a:solidFill>
                <a:latin typeface="Verdana"/>
                <a:ea typeface="Times New Roman"/>
                <a:cs typeface="Times New Roman"/>
              </a:rPr>
              <a:t>доступности качественного общего образования на профильном уровне</a:t>
            </a:r>
            <a:r>
              <a:rPr lang="ru-RU" sz="1400" dirty="0" smtClean="0">
                <a:solidFill>
                  <a:srgbClr val="333333"/>
                </a:solidFill>
                <a:latin typeface="Verdana"/>
                <a:ea typeface="Times New Roman"/>
                <a:cs typeface="Times New Roman"/>
              </a:rPr>
              <a:t>;</a:t>
            </a:r>
            <a:endParaRPr lang="ru-RU" sz="1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just" fontAlgn="base">
              <a:lnSpc>
                <a:spcPct val="115000"/>
              </a:lnSpc>
            </a:pPr>
            <a:r>
              <a:rPr lang="ru-RU" sz="1400" dirty="0">
                <a:solidFill>
                  <a:srgbClr val="333333"/>
                </a:solidFill>
                <a:latin typeface="Verdana"/>
                <a:ea typeface="Times New Roman"/>
                <a:cs typeface="Times New Roman"/>
              </a:rPr>
              <a:t>2. повышение качества общего образования в малокомплектных школах</a:t>
            </a:r>
            <a:r>
              <a:rPr lang="ru-RU" sz="1400" dirty="0" smtClean="0">
                <a:solidFill>
                  <a:srgbClr val="333333"/>
                </a:solidFill>
                <a:latin typeface="Verdana"/>
                <a:ea typeface="Times New Roman"/>
                <a:cs typeface="Times New Roman"/>
              </a:rPr>
              <a:t>;</a:t>
            </a:r>
            <a:endParaRPr lang="ru-RU" sz="1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algn="just" fontAlgn="base">
              <a:lnSpc>
                <a:spcPct val="115000"/>
              </a:lnSpc>
            </a:pPr>
            <a:r>
              <a:rPr lang="ru-RU" sz="1400" dirty="0">
                <a:solidFill>
                  <a:srgbClr val="333333"/>
                </a:solidFill>
                <a:latin typeface="Verdana"/>
                <a:ea typeface="Times New Roman"/>
                <a:cs typeface="Times New Roman"/>
              </a:rPr>
              <a:t>3. обеспечение доступности общего образования для </a:t>
            </a:r>
            <a:r>
              <a:rPr lang="ru-RU" sz="1400" dirty="0" smtClean="0">
                <a:solidFill>
                  <a:srgbClr val="333333"/>
                </a:solidFill>
                <a:latin typeface="Verdana"/>
                <a:ea typeface="Times New Roman"/>
                <a:cs typeface="Times New Roman"/>
              </a:rPr>
              <a:t>детей – инвалидов и учащихся  </a:t>
            </a:r>
            <a:r>
              <a:rPr lang="ru-RU" sz="1400" dirty="0">
                <a:solidFill>
                  <a:srgbClr val="333333"/>
                </a:solidFill>
                <a:latin typeface="Verdana"/>
                <a:ea typeface="Times New Roman"/>
                <a:cs typeface="Times New Roman"/>
              </a:rPr>
              <a:t>с ОВЗ.</a:t>
            </a:r>
            <a:endParaRPr lang="ru-RU" sz="1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0434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93" y="692706"/>
            <a:ext cx="6008551" cy="1615409"/>
          </a:xfrm>
        </p:spPr>
        <p:txBody>
          <a:bodyPr>
            <a:normAutofit/>
          </a:bodyPr>
          <a:lstStyle/>
          <a:p>
            <a:r>
              <a:rPr lang="ru-RU" sz="2800" dirty="0" smtClean="0">
                <a:hlinkClick r:id="rId2" action="ppaction://hlinkfile"/>
              </a:rPr>
              <a:t>Федеральный перечень электронных образовательных ресурсов</a:t>
            </a:r>
            <a:endParaRPr lang="ru-RU" sz="2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867" y="2259821"/>
            <a:ext cx="5913633" cy="332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104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>
                <a:latin typeface="Times New Roman-Bold"/>
                <a:hlinkClick r:id="rId2" action="ppaction://hlinkfile"/>
              </a:rPr>
              <a:t>Перечень электронных образовательных ресурсов на </a:t>
            </a:r>
            <a:r>
              <a:rPr lang="ru-RU" sz="2800" b="1" dirty="0" smtClean="0">
                <a:latin typeface="Times New Roman-Bold"/>
                <a:hlinkClick r:id="rId2" action="ppaction://hlinkfile"/>
              </a:rPr>
              <a:t>2026 </a:t>
            </a:r>
            <a:r>
              <a:rPr lang="ru-RU" sz="2800" b="1" dirty="0">
                <a:latin typeface="Times New Roman-Bold"/>
                <a:hlinkClick r:id="rId2" action="ppaction://hlinkfile"/>
              </a:rPr>
              <a:t>– </a:t>
            </a:r>
            <a:r>
              <a:rPr lang="ru-RU" sz="2800" b="1" dirty="0" smtClean="0">
                <a:latin typeface="Times New Roman-Bold"/>
                <a:hlinkClick r:id="rId2" action="ppaction://hlinkfile"/>
              </a:rPr>
              <a:t>2027 </a:t>
            </a:r>
            <a:r>
              <a:rPr lang="ru-RU" sz="2800" b="1" dirty="0">
                <a:latin typeface="Times New Roman-Bold"/>
                <a:hlinkClick r:id="rId2" action="ppaction://hlinkfile"/>
              </a:rPr>
              <a:t>учебный год</a:t>
            </a:r>
            <a:endParaRPr lang="ru-RU" sz="2800" b="1" dirty="0"/>
          </a:p>
        </p:txBody>
      </p:sp>
      <p:pic>
        <p:nvPicPr>
          <p:cNvPr id="2050" name="Picture 2" descr="C:\Users\Пользователь\Desktop\Семинары сентябрь 2023\20.09.23 ДО ДИ\2 2023-09-20_14-31-2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07489"/>
            <a:ext cx="1967088" cy="110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Пользователь\Desktop\25.09.24Круглый стол ДОДИ\25.09.24 ДО круглый стол материалы\Учи ру image_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158" y="2213984"/>
            <a:ext cx="2035052" cy="1128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ользователь\Desktop\25.09.24Круглый стол ДОДИ\25.09.24 ДО круглый стол материалы\ЯКласс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717042"/>
            <a:ext cx="1944216" cy="144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Пользователь\Desktop\17.09.25 ДОДИ\Облако знаний 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645034"/>
            <a:ext cx="2852688" cy="138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Пользователь\Desktop\17.09.25 ДОДИ\Яндекс Учебник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10" y="3645024"/>
            <a:ext cx="1853092" cy="128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Пользователь\Desktop\17.09.25 ДОДИ\logo_examen_m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394" y="2114633"/>
            <a:ext cx="1181767" cy="1249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Пользователь\Desktop\17.09.25 ДОДИ\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5" y="2123528"/>
            <a:ext cx="1762456" cy="1321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Пользователь\Desktop\20_travel_photo_gene_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159137"/>
            <a:ext cx="4541337" cy="1059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63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УБ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ЦОК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Универсальная библиотека цифрового образовательного контента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843808" y="2132856"/>
            <a:ext cx="5472608" cy="1170547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183B59"/>
                </a:solidFill>
                <a:latin typeface="Inter"/>
              </a:rPr>
              <a:t>Это масштабная база знаний, созданная по всем предметам и темам школьной программы в соответствии с Федеральными государственными образовательными стандартами и универсальным тематическим классификатором, с использованием самых современных способов визуализации материала</a:t>
            </a:r>
            <a:r>
              <a:rPr lang="ru-RU" dirty="0" smtClean="0">
                <a:solidFill>
                  <a:srgbClr val="183B59"/>
                </a:solidFill>
                <a:latin typeface="Inter"/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rgbClr val="183B59"/>
                </a:solidFill>
                <a:latin typeface="Inter"/>
              </a:rPr>
              <a:t>БЦОК доступен учителям </a:t>
            </a:r>
            <a:r>
              <a:rPr lang="ru-RU" dirty="0" smtClean="0">
                <a:solidFill>
                  <a:srgbClr val="183B59"/>
                </a:solidFill>
                <a:latin typeface="Inter"/>
              </a:rPr>
              <a:t>на </a:t>
            </a:r>
            <a:r>
              <a:rPr lang="ru-RU" dirty="0" err="1" smtClean="0">
                <a:solidFill>
                  <a:srgbClr val="183B59"/>
                </a:solidFill>
                <a:latin typeface="Inter"/>
                <a:hlinkClick r:id="rId2"/>
              </a:rPr>
              <a:t>моиуроки.рф</a:t>
            </a:r>
            <a:endParaRPr lang="ru-RU" dirty="0" smtClean="0">
              <a:solidFill>
                <a:srgbClr val="183B59"/>
              </a:solidFill>
              <a:latin typeface="Inter"/>
            </a:endParaRPr>
          </a:p>
        </p:txBody>
      </p:sp>
      <p:pic>
        <p:nvPicPr>
          <p:cNvPr id="3074" name="Picture 2" descr="C:\Users\Пользователь\Desktop\17.09.25 ДОДИ\2025-09-12_15-20-5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085" y="3429000"/>
            <a:ext cx="4559829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Пользователь\Desktop\17.09.25 ДОДИ\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59" y="2096019"/>
            <a:ext cx="1777308" cy="1332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28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5E3EA69-4E0E-41BD-8095-A124225A2647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999" y="1478036"/>
            <a:ext cx="7849089" cy="3457867"/>
          </a:xfrm>
        </p:spPr>
        <p:txBody>
          <a:bodyPr rtlCol="0">
            <a:normAutofit lnSpcReduction="10000"/>
          </a:bodyPr>
          <a:lstStyle/>
          <a:p>
            <a:pPr rtl="0">
              <a:lnSpc>
                <a:spcPct val="100000"/>
              </a:lnSpc>
              <a:spcBef>
                <a:spcPts val="1800"/>
              </a:spcBef>
              <a:buClr>
                <a:schemeClr val="accent1"/>
              </a:buClr>
            </a:pPr>
            <a:r>
              <a:rPr lang="ru-RU" sz="2200" dirty="0"/>
              <a:t>платформа, предоставляющая доступ к верифицированному образовательному контенту, в том числе коммерческому, </a:t>
            </a:r>
            <a:br>
              <a:rPr lang="ru-RU" sz="2200" dirty="0"/>
            </a:br>
            <a:r>
              <a:rPr lang="ru-RU" sz="2200" b="1" dirty="0"/>
              <a:t>от ведущих российских разработчиков</a:t>
            </a:r>
            <a:r>
              <a:rPr lang="ru-RU" sz="2200" dirty="0"/>
              <a:t>, </a:t>
            </a:r>
            <a:br>
              <a:rPr lang="ru-RU" sz="2200" dirty="0"/>
            </a:br>
            <a:r>
              <a:rPr lang="ru-RU" sz="2200" dirty="0"/>
              <a:t>вошедших в Федеральный перечень ЭОР</a:t>
            </a:r>
            <a:r>
              <a:rPr lang="en-US" sz="1600" dirty="0"/>
              <a:t>*</a:t>
            </a:r>
            <a:r>
              <a:rPr lang="ru-RU" sz="1600" dirty="0"/>
              <a:t>,</a:t>
            </a:r>
            <a:r>
              <a:rPr lang="ru-RU" sz="2200" dirty="0"/>
              <a:t> </a:t>
            </a:r>
            <a:r>
              <a:rPr lang="ru-RU" sz="2200" b="1" dirty="0">
                <a:solidFill>
                  <a:schemeClr val="accent1"/>
                </a:solidFill>
              </a:rPr>
              <a:t>БЕСПЛАТНО</a:t>
            </a:r>
          </a:p>
          <a:p>
            <a:pPr rtl="0">
              <a:lnSpc>
                <a:spcPct val="100000"/>
              </a:lnSpc>
              <a:spcBef>
                <a:spcPts val="1800"/>
              </a:spcBef>
              <a:buClr>
                <a:schemeClr val="accent1"/>
              </a:buClr>
            </a:pPr>
            <a:r>
              <a:rPr lang="ru-RU" sz="2200" dirty="0"/>
              <a:t>Более </a:t>
            </a:r>
            <a:r>
              <a:rPr lang="ru-RU" sz="2200" b="1" dirty="0">
                <a:solidFill>
                  <a:schemeClr val="accent1"/>
                </a:solidFill>
              </a:rPr>
              <a:t>35 000 уроков </a:t>
            </a:r>
            <a:r>
              <a:rPr lang="ru-RU" sz="2200" dirty="0"/>
              <a:t>от </a:t>
            </a:r>
            <a:r>
              <a:rPr lang="ru-RU" sz="2200" b="1" dirty="0">
                <a:solidFill>
                  <a:schemeClr val="accent1"/>
                </a:solidFill>
              </a:rPr>
              <a:t>30 поставщиков</a:t>
            </a:r>
          </a:p>
          <a:p>
            <a:pPr rtl="0">
              <a:lnSpc>
                <a:spcPct val="100000"/>
              </a:lnSpc>
              <a:spcBef>
                <a:spcPts val="1800"/>
              </a:spcBef>
              <a:buClr>
                <a:schemeClr val="accent1"/>
              </a:buClr>
            </a:pPr>
            <a:r>
              <a:rPr lang="ru-RU" sz="2200" b="1" dirty="0">
                <a:solidFill>
                  <a:schemeClr val="accent1"/>
                </a:solidFill>
              </a:rPr>
              <a:t>Главная цель </a:t>
            </a:r>
            <a:r>
              <a:rPr lang="en-US" sz="2200" b="1" dirty="0">
                <a:solidFill>
                  <a:schemeClr val="accent1"/>
                </a:solidFill>
              </a:rPr>
              <a:t>–</a:t>
            </a:r>
            <a:r>
              <a:rPr lang="ru-RU" sz="2200" b="1" dirty="0">
                <a:solidFill>
                  <a:schemeClr val="accent1"/>
                </a:solidFill>
              </a:rPr>
              <a:t> дать</a:t>
            </a:r>
            <a:r>
              <a:rPr lang="en-US" sz="2200" b="1" dirty="0">
                <a:solidFill>
                  <a:schemeClr val="accent1"/>
                </a:solidFill>
              </a:rPr>
              <a:t> </a:t>
            </a:r>
            <a:r>
              <a:rPr lang="ru-RU" sz="2200" b="1" dirty="0">
                <a:solidFill>
                  <a:schemeClr val="accent1"/>
                </a:solidFill>
              </a:rPr>
              <a:t>лучший образовательный контент для обучающихся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28F602C-7F98-4C02-99D4-ED65E00D6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19B51A1E-902D-48AF-9020-955120F399B6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10</a:t>
            </a:fld>
            <a:endParaRPr lang="ru-RU" dirty="0">
              <a:solidFill>
                <a:srgbClr val="0B1F33">
                  <a:tint val="75000"/>
                </a:srgb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5D31EED-B161-88C2-A373-F97EAD874D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828" y="5109330"/>
            <a:ext cx="1968246" cy="741306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снимок экрана, Шрифт, дизайн&#10;&#10;Автоматически созданное описание">
            <a:extLst>
              <a:ext uri="{FF2B5EF4-FFF2-40B4-BE49-F238E27FC236}">
                <a16:creationId xmlns:a16="http://schemas.microsoft.com/office/drawing/2014/main" xmlns="" id="{53EECED5-0F37-3EAB-9E61-D57BA7B2A2B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883" t="55219" r="32011" b="23905"/>
          <a:stretch>
            <a:fillRect/>
          </a:stretch>
        </p:blipFill>
        <p:spPr>
          <a:xfrm>
            <a:off x="634103" y="4728763"/>
            <a:ext cx="5578187" cy="1431637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5E47A546-7060-29A9-1952-9EA051E6E70A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 txBox="1">
            <a:spLocks/>
          </p:cNvSpPr>
          <p:nvPr/>
        </p:nvSpPr>
        <p:spPr>
          <a:xfrm>
            <a:off x="580967" y="6333827"/>
            <a:ext cx="7742109" cy="38711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800"/>
              </a:spcBef>
              <a:buClr>
                <a:srgbClr val="4D83FA"/>
              </a:buClr>
              <a:buFont typeface="Arial" panose="020B0604020202020204" pitchFamily="34" charset="0"/>
              <a:buNone/>
            </a:pPr>
            <a:r>
              <a:rPr lang="ru-RU" sz="1100" dirty="0">
                <a:solidFill>
                  <a:srgbClr val="0B1F33"/>
                </a:solidFill>
              </a:rPr>
              <a:t>*Приказ </a:t>
            </a:r>
            <a:r>
              <a:rPr lang="ru-RU" sz="1100" dirty="0" err="1">
                <a:solidFill>
                  <a:srgbClr val="0B1F33"/>
                </a:solidFill>
              </a:rPr>
              <a:t>Минпросвещения</a:t>
            </a:r>
            <a:r>
              <a:rPr lang="ru-RU" sz="1100" dirty="0">
                <a:solidFill>
                  <a:srgbClr val="0B1F33"/>
                </a:solidFill>
              </a:rPr>
              <a:t> России от 18.07.2024 N 499 "Об утверждении федерального перечня электронных образовательных ресурсов, допущенных к использованию при реализации имеющих государственную аккредитацию образовательных программ начального общего, основного общего, среднего общего образования" </a:t>
            </a:r>
            <a:endParaRPr lang="ru-RU" sz="1100" b="1" dirty="0">
              <a:solidFill>
                <a:srgbClr val="4D83FA"/>
              </a:solidFill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6719F29B-F233-48AF-8261-F33A4E079E3E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568513"/>
            <a:ext cx="7200870" cy="1325563"/>
          </a:xfrm>
        </p:spPr>
        <p:txBody>
          <a:bodyPr rtlCol="0" anchor="t">
            <a:noAutofit/>
          </a:bodyPr>
          <a:lstStyle/>
          <a:p>
            <a:r>
              <a:rPr lang="ru-RU" sz="3200" dirty="0">
                <a:solidFill>
                  <a:srgbClr val="062E88"/>
                </a:solidFill>
                <a:latin typeface="Golos Text Black" pitchFamily="34" charset="0"/>
                <a:ea typeface="Golos Text Black" pitchFamily="34" charset="0"/>
              </a:rPr>
              <a:t>Что такое универсальная библиотека ЦОК? </a:t>
            </a:r>
          </a:p>
        </p:txBody>
      </p:sp>
    </p:spTree>
    <p:extLst>
      <p:ext uri="{BB962C8B-B14F-4D97-AF65-F5344CB8AC3E}">
        <p14:creationId xmlns:p14="http://schemas.microsoft.com/office/powerpoint/2010/main" val="132374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доступ к образовательным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сервисам и цифровым учебным материалам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srgbClr val="0B1F33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  <a:endParaRPr lang="ru-RU" dirty="0">
              <a:solidFill>
                <a:srgbClr val="0B1F33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11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  <p:pic>
        <p:nvPicPr>
          <p:cNvPr id="2050" name="Picture 2" descr="C:\Users\Пользователь\Desktop\20.01.26 семинар УБ ЦОК\Презентации и скрины\Единый доступ 2026-01-20_11-42-2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876" y="1739796"/>
            <a:ext cx="6299650" cy="443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24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Поставщики контента УБ ЦОК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srgbClr val="0B1F33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12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  <p:pic>
        <p:nvPicPr>
          <p:cNvPr id="1026" name="Picture 2" descr="C:\Users\Пользователь\Desktop\20.01.26 семинар УБ ЦОК\Презентации и скрины\Поставщики 2026-01-20_11-44-1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9" y="1310913"/>
            <a:ext cx="4409233" cy="325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Пользователь\Desktop\20.01.26 семинар УБ ЦОК\Статистика УБ ЦОК январь 2026\Использование контента поставщиков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29594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42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ru-RU" smtClean="0">
                <a:solidFill>
                  <a:srgbClr val="0B1F33">
                    <a:tint val="75000"/>
                  </a:srgbClr>
                </a:solidFill>
              </a:rPr>
              <a:pPr/>
              <a:t>13</a:t>
            </a:fld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  <p:pic>
        <p:nvPicPr>
          <p:cNvPr id="4098" name="Picture 2" descr="C:\Users\Пользователь\Desktop\УБЦОК 2026-2027\Предметы УБ ЦОК\УБ ЦОК каталог предметов bd1466e1-cade-412c-b925-49efb5d2048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0888"/>
            <a:ext cx="4865688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Пользователь\Desktop\УБЦОК 2026-2027\Предметы УБ ЦОК\c0905101-5616-4593-a9df-a894d5d707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68960"/>
            <a:ext cx="4032250" cy="282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Пользователь\Desktop\16.09.26 семинар дист\COK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7849"/>
            <a:ext cx="5256584" cy="21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88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srgbClr val="0B1F33">
                    <a:tint val="75000"/>
                  </a:srgbClr>
                </a:solidFill>
              </a:rPr>
              <a:t>20ГГ</a:t>
            </a:r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>
                <a:solidFill>
                  <a:srgbClr val="0B1F33">
                    <a:tint val="75000"/>
                  </a:srgbClr>
                </a:solidFill>
              </a:rPr>
              <a:t>Набор слайдов для презентации</a:t>
            </a:r>
            <a:endParaRPr lang="ru-RU">
              <a:solidFill>
                <a:srgbClr val="0B1F33">
                  <a:tint val="75000"/>
                </a:srgbClr>
              </a:solidFill>
            </a:endParaRPr>
          </a:p>
        </p:txBody>
      </p:sp>
      <p:pic>
        <p:nvPicPr>
          <p:cNvPr id="5122" name="Picture 2" descr="C:\Users\Пользователь\Desktop\16.09.26 семинар дист\УБ ЦОК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88840"/>
            <a:ext cx="7775575" cy="469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Пользователь\Desktop\17.09.25 ДОДИ\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60648"/>
            <a:ext cx="2592288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66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ИКОП </a:t>
            </a:r>
            <a:r>
              <a:rPr lang="ru-RU" sz="2800" b="1" dirty="0" err="1" smtClean="0"/>
              <a:t>Сферум+Мах</a:t>
            </a:r>
            <a:endParaRPr lang="ru-RU" sz="28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44824"/>
            <a:ext cx="4271344" cy="2402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Пользователь\Desktop\16.09.26 семинар дист\5cacb6adda9d762b2c99386e386a4de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924944"/>
            <a:ext cx="2780928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077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 коммуникационная  образовательная платформа (ИКОП)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Сферум+Мах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61" y="2140916"/>
            <a:ext cx="2739529" cy="2739529"/>
          </a:xfrm>
        </p:spPr>
      </p:pic>
      <p:pic>
        <p:nvPicPr>
          <p:cNvPr id="1027" name="Picture 3" descr="C:\Users\Пользователь\Desktop\17.09.25 ДОДИ\сферум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81" y="3034916"/>
            <a:ext cx="3256643" cy="2282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14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Сервисы ИКОП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Сферум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5" y="2178497"/>
            <a:ext cx="6196013" cy="3485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29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692696"/>
            <a:ext cx="6965245" cy="1202485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Интерактивная доска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Users\Пользователь\Desktop\16.09.26 семинар дист\Интерактивная доска 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5" y="2179486"/>
            <a:ext cx="6196013" cy="3483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79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9377" y="692696"/>
            <a:ext cx="6965245" cy="1202485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групповых 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личных звонков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Пользователь\Desktop\16.09.26 семинар дист\Звонк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72816"/>
            <a:ext cx="4320480" cy="243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Пользователь\Desktop\16.09.26 семинар дист\2025-10-13-max-videozvonki-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077072"/>
            <a:ext cx="3332825" cy="1874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71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9377" y="620689"/>
            <a:ext cx="6965245" cy="93610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 «Трансляция» в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Сферум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9632" y="1412776"/>
            <a:ext cx="6687853" cy="1165727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Сервис трансляций в «</a:t>
            </a:r>
            <a:r>
              <a:rPr lang="ru-RU" sz="1600" b="1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Сферуме</a:t>
            </a:r>
            <a:r>
              <a:rPr lang="ru-RU" sz="16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инструмент для проведения открытых онлайн-мероприятий: </a:t>
            </a:r>
            <a:r>
              <a:rPr lang="ru-RU" sz="16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вебинаров</a:t>
            </a: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школьных линеек, концертов, конференций или открытых уроков. К трансляции может подключиться широкая аудитория — до 10 000 зрителей одновременно. Присоединиться к эфиру могут даже те, у кого нет аккаунта на платформе — достаточно перейти по ссылке</a:t>
            </a:r>
            <a:r>
              <a:rPr lang="ru-RU" sz="1600" dirty="0">
                <a:solidFill>
                  <a:srgbClr val="333333"/>
                </a:solidFill>
                <a:latin typeface="YS Text"/>
              </a:rPr>
              <a:t>.</a:t>
            </a:r>
            <a:endParaRPr lang="ru-RU" sz="1600" dirty="0"/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996952"/>
            <a:ext cx="3024335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16016" y="4437112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Сферум</a:t>
            </a:r>
            <a:r>
              <a:rPr lang="ru-RU" dirty="0" smtClean="0"/>
              <a:t> – справочный центр </a:t>
            </a: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www.sferum.ru/spravka/kak_provesti_translyatsiu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572000" y="2924944"/>
            <a:ext cx="3744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333333"/>
                </a:solidFill>
                <a:latin typeface="YS Text"/>
              </a:rPr>
              <a:t>Трансляция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</a:t>
            </a:r>
            <a:r>
              <a:rPr lang="ru-RU" b="1" dirty="0">
                <a:solidFill>
                  <a:srgbClr val="333333"/>
                </a:solidFill>
                <a:latin typeface="YS Text"/>
              </a:rPr>
              <a:t>в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</a:t>
            </a:r>
            <a:r>
              <a:rPr lang="ru-RU" b="1" dirty="0" err="1">
                <a:solidFill>
                  <a:srgbClr val="333333"/>
                </a:solidFill>
                <a:latin typeface="YS Text"/>
              </a:rPr>
              <a:t>Сферуме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— это открытый </a:t>
            </a:r>
            <a:r>
              <a:rPr lang="ru-RU" dirty="0" err="1">
                <a:solidFill>
                  <a:srgbClr val="333333"/>
                </a:solidFill>
                <a:latin typeface="YS Text"/>
              </a:rPr>
              <a:t>вебинар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 или онлайн-мероприятие на широкую аудиторию.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04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 организации учебного процесса </a:t>
            </a:r>
            <a:r>
              <a:rPr lang="ru-RU" sz="3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СПБЦОКОиИТ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sz="2700" dirty="0">
                <a:hlinkClick r:id="rId2"/>
              </a:rPr>
              <a:t>https://</a:t>
            </a:r>
            <a:r>
              <a:rPr lang="en-US" sz="2700" dirty="0" smtClean="0">
                <a:hlinkClick r:id="rId2"/>
              </a:rPr>
              <a:t>www.spbcokoit.ru/department/elearning</a:t>
            </a:r>
            <a:r>
              <a:rPr lang="ru-RU" sz="2700" dirty="0" smtClean="0"/>
              <a:t> </a:t>
            </a:r>
            <a:endParaRPr lang="ru-RU" sz="2700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5" y="2178497"/>
            <a:ext cx="6196013" cy="3485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756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портал 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дистанционного обучения 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 образовательных 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Санкт-Петербурга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hlinkClick r:id="rId2"/>
              </a:rPr>
              <a:t>https://do2.rcokoit.ru</a:t>
            </a:r>
            <a:r>
              <a:rPr lang="en-US" sz="2400" dirty="0" smtClean="0">
                <a:hlinkClick r:id="rId2"/>
              </a:rPr>
              <a:t>/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5" y="2178497"/>
            <a:ext cx="6196013" cy="3485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18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3" y="817598"/>
            <a:ext cx="7416824" cy="1202485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портал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дистанционного обучения обучающихся образовательных организаций Санкт-Петербурга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sz="2000" dirty="0" smtClean="0"/>
              <a:t>Портал ДО - это </a:t>
            </a:r>
            <a:r>
              <a:rPr lang="ru-RU" sz="2000" dirty="0"/>
              <a:t>часть системы дистанционного обучения, которая доступна обучающимся и педагогическим работниками государственных образовательных организаций начального, общего, среднего и средне-профессионального образования Санкт-Петербурга. Поддержкой портала занимается ГБУ ДПО "</a:t>
            </a:r>
            <a:r>
              <a:rPr lang="ru-RU" sz="2000" dirty="0" err="1" smtClean="0"/>
              <a:t>СПбЦОКОиИТ</a:t>
            </a:r>
            <a:r>
              <a:rPr lang="ru-RU" sz="2000" dirty="0" smtClean="0"/>
              <a:t>»</a:t>
            </a:r>
          </a:p>
          <a:p>
            <a:pPr marL="0" indent="0">
              <a:buNone/>
            </a:pPr>
            <a:endParaRPr lang="ru-RU" sz="2000" dirty="0"/>
          </a:p>
          <a:p>
            <a:r>
              <a:rPr lang="ru-RU" sz="2000" dirty="0" err="1"/>
              <a:t>Медиапортал</a:t>
            </a:r>
            <a:r>
              <a:rPr lang="ru-RU" sz="2000" dirty="0"/>
              <a:t>. Портал образовательных и методических </a:t>
            </a:r>
            <a:r>
              <a:rPr lang="ru-RU" sz="2000" dirty="0" err="1"/>
              <a:t>медиаматериалов</a:t>
            </a:r>
            <a:r>
              <a:rPr lang="ru-RU" sz="2000" dirty="0"/>
              <a:t> - это часть системы дистанционного обучения, которая доступна обучающимся и педагогическим работниками Санкт-Петербурга. Поддержкой портала занимается ГБУ ДПО "</a:t>
            </a:r>
            <a:r>
              <a:rPr lang="ru-RU" sz="2000" dirty="0" err="1"/>
              <a:t>СПбЦОКОиИТ</a:t>
            </a:r>
            <a:r>
              <a:rPr lang="ru-RU" sz="2000" dirty="0"/>
              <a:t>".</a:t>
            </a:r>
          </a:p>
          <a:p>
            <a:endParaRPr lang="ru-RU" sz="2000" dirty="0"/>
          </a:p>
          <a:p>
            <a:r>
              <a:rPr lang="ru-RU" sz="2000" dirty="0" err="1"/>
              <a:t>Медиапортал</a:t>
            </a:r>
            <a:r>
              <a:rPr lang="ru-RU" sz="2000" dirty="0"/>
              <a:t> содержит базу специально созданных </a:t>
            </a:r>
            <a:r>
              <a:rPr lang="ru-RU" sz="2000" dirty="0" err="1"/>
              <a:t>видеоуроков</a:t>
            </a:r>
            <a:r>
              <a:rPr lang="ru-RU" sz="2000" dirty="0"/>
              <a:t> по заказу </a:t>
            </a:r>
            <a:r>
              <a:rPr lang="ru-RU" sz="2000" dirty="0" err="1"/>
              <a:t>СПбЦОКОиИТ</a:t>
            </a:r>
            <a:r>
              <a:rPr lang="ru-RU" sz="2000" dirty="0"/>
              <a:t>. В разделе «Методическое видео» можно найти лекции и записи </a:t>
            </a:r>
            <a:r>
              <a:rPr lang="ru-RU" sz="2000" dirty="0" err="1"/>
              <a:t>вебинаров</a:t>
            </a:r>
            <a:r>
              <a:rPr lang="ru-RU" sz="2000" dirty="0"/>
              <a:t>, организованных </a:t>
            </a:r>
            <a:r>
              <a:rPr lang="ru-RU" sz="2000" dirty="0" err="1"/>
              <a:t>СПбЦОКОиИТ</a:t>
            </a:r>
            <a:r>
              <a:rPr lang="ru-RU" sz="2000" dirty="0"/>
              <a:t>, Комитетом по образованию и их партнеров.</a:t>
            </a:r>
          </a:p>
          <a:p>
            <a:endParaRPr lang="ru-RU" sz="2000" dirty="0"/>
          </a:p>
          <a:p>
            <a:r>
              <a:rPr lang="ru-RU" sz="2000" dirty="0" err="1"/>
              <a:t>Видеоуроки</a:t>
            </a:r>
            <a:r>
              <a:rPr lang="ru-RU" sz="2000" dirty="0"/>
              <a:t>, записанных в рамках смешанного формата обучения, также хранятся на </a:t>
            </a:r>
            <a:r>
              <a:rPr lang="ru-RU" sz="2000" dirty="0" err="1"/>
              <a:t>медиапортале</a:t>
            </a:r>
            <a:r>
              <a:rPr lang="ru-RU" sz="2000" dirty="0"/>
              <a:t> </a:t>
            </a:r>
            <a:r>
              <a:rPr lang="ru-RU" sz="2000" dirty="0" err="1"/>
              <a:t>СПбЦОКОиИТ</a:t>
            </a:r>
            <a:r>
              <a:rPr lang="ru-RU" sz="2000" dirty="0"/>
              <a:t>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2831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Общеобразовательные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курсы для организации дистанционного обучения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5" y="2178497"/>
            <a:ext cx="6196013" cy="3485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957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558721"/>
              </p:ext>
            </p:extLst>
          </p:nvPr>
        </p:nvGraphicFramePr>
        <p:xfrm>
          <a:off x="1475657" y="1234892"/>
          <a:ext cx="6408711" cy="5018181"/>
        </p:xfrm>
        <a:graphic>
          <a:graphicData uri="http://schemas.openxmlformats.org/drawingml/2006/table">
            <a:tbl>
              <a:tblPr/>
              <a:tblGrid>
                <a:gridCol w="3028811"/>
                <a:gridCol w="590330"/>
                <a:gridCol w="2789570"/>
              </a:tblGrid>
              <a:tr h="574008"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Программа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9624" marR="19624" marT="13083" marB="13083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Количество часов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9624" marR="19624" marT="13083" marB="13083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Категория слушателей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9624" marR="19624" marT="13083" marB="13083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7208">
                <a:tc>
                  <a:txBody>
                    <a:bodyPr/>
                    <a:lstStyle/>
                    <a:p>
                      <a:pPr indent="-1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Реализация дистанционных образовательных технологий при обучении детей с ограниченными возможностями здоровья</a:t>
                      </a:r>
                      <a:endParaRPr lang="ru-RU" sz="1000" b="1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9624" marR="19624" marT="13083" marB="13083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72</a:t>
                      </a:r>
                      <a:endParaRPr lang="ru-RU" sz="1000" b="1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9624" marR="19624" marT="13083" marB="13083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1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учителя-предметники, учителя начальных классов, педагоги дополнительного образования, административные работники ОО (завучи, ответственные за организацию ДО)</a:t>
                      </a:r>
                      <a:endParaRPr lang="ru-RU" sz="1000" b="1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9624" marR="19624" marT="13083" marB="13083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7208">
                <a:tc>
                  <a:txBody>
                    <a:bodyPr/>
                    <a:lstStyle/>
                    <a:p>
                      <a:pPr indent="-1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Использование дистанционных образовательных технологий в обучении и сопровождении учащихся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9624" marR="19624" marT="13083" marB="13083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36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9624" marR="19624" marT="13083" marB="13083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1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учителя-предметники, учителя начальных классов, педагоги дополнительного образования, административные работники ОО (завучи, ответственные за организацию ДО)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9624" marR="19624" marT="13083" marB="13083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5917">
                <a:tc>
                  <a:txBody>
                    <a:bodyPr/>
                    <a:lstStyle/>
                    <a:p>
                      <a:pPr indent="-1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Особенности организации и управления образовательным процессом с применением дистанционных образовательных технологий, в том числе при обучении детей с ОВЗ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9624" marR="19624" marT="13083" marB="13083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9624" marR="19624" marT="13083" marB="13083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1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административные работники ОО, методисты 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9624" marR="19624" marT="13083" marB="13083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5917">
                <a:tc>
                  <a:txBody>
                    <a:bodyPr/>
                    <a:lstStyle/>
                    <a:p>
                      <a:pPr indent="-1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Администрирование портала дистанционного обучения для организации образовательного процесса с использованием дистанционных образовательных технологий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9624" marR="19624" marT="13083" marB="13083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9624" marR="19624" marT="13083" marB="13083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1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районные администраторы и администраторы образовательных организаций портала дистанционного обучения do2.rcokoit.ru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0" marR="0" marT="13083" marB="13083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5917">
                <a:tc>
                  <a:txBody>
                    <a:bodyPr/>
                    <a:lstStyle/>
                    <a:p>
                      <a:pPr indent="-1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Применение дистанционных образовательных технологий в практике педагога, в том числе при обучении детей с ограниченными возможностями здоровья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9624" marR="19624" marT="13083" marB="13083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9624" marR="19624" marT="13083" marB="13083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1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учителя-предметники, учителя начальных классов, педагоги дополнительного образования, педагоги служб сопровождения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0" marR="0" marT="13083" marB="13083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881">
                <a:tc>
                  <a:txBody>
                    <a:bodyPr/>
                    <a:lstStyle/>
                    <a:p>
                      <a:pPr indent="-1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Образовательный маршрут «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Цифровая дидактика»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  <a:p>
                      <a:pPr indent="-1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9624" marR="19624" marT="13083" marB="13083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12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18+36</a:t>
                      </a:r>
                      <a:endParaRPr lang="ru-RU" sz="10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19624" marR="19624" marT="13083" marB="13083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127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учителя-предметники, </a:t>
                      </a:r>
                      <a:r>
                        <a:rPr lang="ru-RU" sz="10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тьюторы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, завучи</a:t>
                      </a: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0" marR="0" marT="13083" marB="13083" anchor="ctr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23728" y="836722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КПК на базе </a:t>
            </a:r>
            <a:r>
              <a:rPr lang="ru-RU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СПБЦОКОиИТ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73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31" y="692697"/>
            <a:ext cx="6965245" cy="86409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Межкурсовая подготовка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340768"/>
            <a:ext cx="7498080" cy="4691608"/>
          </a:xfrm>
        </p:spPr>
        <p:txBody>
          <a:bodyPr>
            <a:normAutofit/>
          </a:bodyPr>
          <a:lstStyle/>
          <a:p>
            <a:pPr lvl="0" algn="just">
              <a:buClr>
                <a:srgbClr val="3891A7"/>
              </a:buClr>
            </a:pPr>
            <a:endParaRPr lang="ru-RU" sz="1600" dirty="0" smtClean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algn="just">
              <a:buClr>
                <a:srgbClr val="3891A7"/>
              </a:buClr>
            </a:pPr>
            <a:endParaRPr lang="ru-RU" sz="16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algn="just">
              <a:buClr>
                <a:srgbClr val="3891A7"/>
              </a:buClr>
            </a:pPr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Тематические 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семинары, мастер 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Times New Roman"/>
              </a:rPr>
              <a:t>– 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классы, конференции, курсы повышения квалификации  на базе </a:t>
            </a:r>
            <a:r>
              <a:rPr lang="ru-RU" sz="1600" dirty="0" err="1" smtClean="0">
                <a:solidFill>
                  <a:prstClr val="black"/>
                </a:solidFill>
                <a:latin typeface="Times New Roman"/>
                <a:ea typeface="Times New Roman"/>
              </a:rPr>
              <a:t>СПБЦОКОиИТ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Times New Roman"/>
                <a:ea typeface="Times New Roman"/>
                <a:hlinkClick r:id="rId2"/>
              </a:rPr>
              <a:t>https://rcokoit.ru</a:t>
            </a:r>
            <a:r>
              <a:rPr lang="en-US" sz="1600" dirty="0" smtClean="0">
                <a:solidFill>
                  <a:prstClr val="black"/>
                </a:solidFill>
                <a:latin typeface="Times New Roman"/>
                <a:ea typeface="Times New Roman"/>
                <a:hlinkClick r:id="rId2"/>
              </a:rPr>
              <a:t>/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</a:p>
          <a:p>
            <a:pPr lvl="0" algn="just">
              <a:buClr>
                <a:srgbClr val="3891A7"/>
              </a:buClr>
            </a:pPr>
            <a:endParaRPr lang="ru-RU" sz="1600" dirty="0" smtClean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algn="just">
              <a:buClr>
                <a:srgbClr val="3891A7"/>
              </a:buClr>
            </a:pPr>
            <a:endParaRPr lang="ru-RU" sz="16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algn="just">
              <a:buClr>
                <a:srgbClr val="3891A7"/>
              </a:buClr>
            </a:pPr>
            <a:endParaRPr lang="ru-RU" sz="1600" dirty="0" smtClean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algn="just">
              <a:buClr>
                <a:srgbClr val="3891A7"/>
              </a:buClr>
            </a:pPr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Курсы ПК 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Times New Roman"/>
              </a:rPr>
              <a:t>на базе ИМЦ 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«Проектирование 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Times New Roman"/>
              </a:rPr>
              <a:t>учебных цифровых образовательных ресурсов с использованием облачных технологий для решения педагогических задач на различных уровнях образования– 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46 часов( Таблицы и формы Яндекс, платформа </a:t>
            </a:r>
            <a:r>
              <a:rPr lang="en-US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Moodle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Times New Roman"/>
              </a:rPr>
              <a:t>, </a:t>
            </a:r>
            <a:r>
              <a:rPr lang="ru-RU" sz="1600" dirty="0" smtClean="0">
                <a:latin typeface="Times New Roman"/>
                <a:ea typeface="Times New Roman"/>
              </a:rPr>
              <a:t>отечественные онлайн сервисы, дополненная реальность (создание и использование </a:t>
            </a:r>
            <a:r>
              <a:rPr lang="en-US" sz="1600" dirty="0" smtClean="0">
                <a:latin typeface="Times New Roman"/>
                <a:ea typeface="Times New Roman"/>
              </a:rPr>
              <a:t>QR</a:t>
            </a:r>
            <a:r>
              <a:rPr lang="ru-RU" sz="1600" dirty="0" smtClean="0">
                <a:latin typeface="Times New Roman"/>
                <a:ea typeface="Times New Roman"/>
              </a:rPr>
              <a:t>-кодов), искусственный интеллект, сервисы ИКОП </a:t>
            </a:r>
            <a:r>
              <a:rPr lang="ru-RU" sz="1600" dirty="0" err="1" smtClean="0">
                <a:latin typeface="Times New Roman"/>
                <a:ea typeface="Times New Roman"/>
              </a:rPr>
              <a:t>Сферума</a:t>
            </a:r>
            <a:r>
              <a:rPr lang="ru-RU" sz="1600" dirty="0" smtClean="0">
                <a:latin typeface="Times New Roman"/>
                <a:ea typeface="Times New Roman"/>
              </a:rPr>
              <a:t> -  очно-заочное обучение, ноябрь – декабрь 2026.</a:t>
            </a:r>
          </a:p>
          <a:p>
            <a:pPr algn="just">
              <a:buClr>
                <a:srgbClr val="3891A7"/>
              </a:buClr>
            </a:pPr>
            <a:endParaRPr lang="ru-RU" sz="1600" dirty="0" smtClean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2907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74320" lvl="0" indent="-274320">
              <a:spcBef>
                <a:spcPct val="20000"/>
              </a:spcBef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Организация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мероприятий </a:t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базе </a:t>
            </a:r>
            <a:r>
              <a:rPr lang="ru-RU" sz="2000" b="1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СПбЦОКОиИТ</a:t>
            </a:r>
            <a:r>
              <a:rPr lang="ru-RU" sz="2000" b="1" dirty="0">
                <a:solidFill>
                  <a:prstClr val="black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2000" b="1" dirty="0">
                <a:solidFill>
                  <a:prstClr val="black"/>
                </a:solidFill>
                <a:latin typeface="Arial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9" y="1628800"/>
            <a:ext cx="7560839" cy="40942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ЭОиДОТ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организуют и сопровождают ряд ежегодных мероприятий: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 Всероссийская научно-практическая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«Дистанционное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обучение: реалии и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перспективы».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 Мастер-классы для педагогов дистанционного обучения в рамках постоянно-действующего городского семинара «Мастерская творческого педагога».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 Цикл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администраторов и  пользователей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портала ДО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do2.rcokoit.ru.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878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Сайт «Школа дистанционного обучения Курортного района»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https://do.kurobr.spb.ru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Пользователь\Desktop\Семинары сентябрь 2023\20.09.23 ДО ДИ\20.09.22 семинар ДОДИ\ШДО Кур района2023-09-13_11-50-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7" y="2276872"/>
            <a:ext cx="4303801" cy="242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Пользователь\Desktop\Семинары сентябрь 2023\20.09.23 ДО ДИ\20.09.22 семинар ДОДИ\ШДО 2 2023-09-13_11-54-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284984"/>
            <a:ext cx="3816424" cy="2288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89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601" y="620688"/>
            <a:ext cx="7056784" cy="792088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дистанционных образовательных технологий  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 ОУ Курортного района для обучения 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детей-инвалидов  и ОВЗ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99592" y="1412776"/>
            <a:ext cx="7560840" cy="4979640"/>
          </a:xfrm>
        </p:spPr>
        <p:txBody>
          <a:bodyPr>
            <a:normAutofit/>
          </a:bodyPr>
          <a:lstStyle/>
          <a:p>
            <a:pPr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latin typeface="Times New Roman"/>
                <a:ea typeface="Calibri"/>
                <a:cs typeface="Times New Roman"/>
              </a:rPr>
              <a:t>Региональная программа дистанционного обучения  ДИ и ОВЗ осуществляется  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с районе с 2012 года.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latin typeface="Times New Roman"/>
                <a:ea typeface="Calibri"/>
                <a:cs typeface="Times New Roman"/>
              </a:rPr>
              <a:t>В настоящее время в нашем районе </a:t>
            </a:r>
            <a:r>
              <a:rPr lang="ru-RU" sz="1600" b="1" dirty="0" smtClean="0">
                <a:latin typeface="Times New Roman"/>
                <a:ea typeface="Calibri"/>
                <a:cs typeface="Times New Roman"/>
              </a:rPr>
              <a:t>11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образовательных учреждений реализуют дистанционные технологии при обучении детей-инвалидов и 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ОВЗ: 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82296" lvl="0" indent="0" algn="ctr">
              <a:lnSpc>
                <a:spcPct val="115000"/>
              </a:lnSpc>
              <a:buClr>
                <a:srgbClr val="3891A7"/>
              </a:buClr>
              <a:buNone/>
            </a:pPr>
            <a:r>
              <a:rPr lang="ru-RU" sz="1600" b="1" dirty="0" smtClean="0">
                <a:latin typeface="Times New Roman"/>
                <a:ea typeface="Calibri"/>
                <a:cs typeface="Times New Roman"/>
              </a:rPr>
              <a:t> 433 -2; </a:t>
            </a:r>
            <a:r>
              <a:rPr lang="ru-RU" sz="16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435-6, </a:t>
            </a:r>
            <a:r>
              <a:rPr lang="ru-RU" sz="16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437 -</a:t>
            </a:r>
            <a:r>
              <a:rPr lang="ru-RU" sz="16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2, </a:t>
            </a:r>
            <a:r>
              <a:rPr lang="ru-RU" sz="1600" b="1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6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442 – </a:t>
            </a:r>
            <a:r>
              <a:rPr lang="ru-RU" sz="16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2, </a:t>
            </a:r>
            <a:r>
              <a:rPr lang="ru-RU" sz="1600" b="1" dirty="0" smtClean="0">
                <a:latin typeface="Times New Roman"/>
                <a:ea typeface="Calibri"/>
                <a:cs typeface="Times New Roman"/>
              </a:rPr>
              <a:t>445 -3; </a:t>
            </a:r>
            <a:r>
              <a:rPr lang="ru-RU" sz="16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447-2 </a:t>
            </a:r>
            <a:r>
              <a:rPr lang="ru-RU" sz="16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ru-RU" sz="16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450-2</a:t>
            </a:r>
          </a:p>
          <a:p>
            <a:pPr marL="82296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b="1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6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541-2 </a:t>
            </a:r>
            <a:r>
              <a:rPr lang="ru-RU" sz="16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ru-RU" sz="1600" b="1" dirty="0" smtClean="0">
                <a:latin typeface="Times New Roman"/>
                <a:ea typeface="Calibri"/>
                <a:cs typeface="Times New Roman"/>
              </a:rPr>
              <a:t>545 </a:t>
            </a:r>
            <a:r>
              <a:rPr lang="ru-RU" sz="1600" b="1" dirty="0">
                <a:latin typeface="Times New Roman"/>
                <a:ea typeface="Calibri"/>
                <a:cs typeface="Times New Roman"/>
              </a:rPr>
              <a:t>– </a:t>
            </a:r>
            <a:r>
              <a:rPr lang="ru-RU" sz="1600" b="1" dirty="0" smtClean="0">
                <a:latin typeface="Times New Roman"/>
                <a:ea typeface="Calibri"/>
                <a:cs typeface="Times New Roman"/>
              </a:rPr>
              <a:t>2; </a:t>
            </a:r>
            <a:r>
              <a:rPr lang="ru-RU" sz="1600" b="1" dirty="0">
                <a:latin typeface="Times New Roman"/>
                <a:ea typeface="Calibri"/>
                <a:cs typeface="Times New Roman"/>
              </a:rPr>
              <a:t>556 </a:t>
            </a:r>
            <a:r>
              <a:rPr lang="ru-RU" sz="1600" b="1" dirty="0" smtClean="0">
                <a:latin typeface="Times New Roman"/>
                <a:ea typeface="Calibri"/>
                <a:cs typeface="Times New Roman"/>
              </a:rPr>
              <a:t>-4; </a:t>
            </a:r>
            <a:r>
              <a:rPr lang="ru-RU" sz="1600" b="1" dirty="0">
                <a:latin typeface="Times New Roman"/>
                <a:ea typeface="Calibri"/>
                <a:cs typeface="Times New Roman"/>
              </a:rPr>
              <a:t>611 </a:t>
            </a:r>
            <a:r>
              <a:rPr lang="ru-RU" sz="1600" b="1" dirty="0" smtClean="0">
                <a:latin typeface="Times New Roman"/>
                <a:ea typeface="Calibri"/>
                <a:cs typeface="Times New Roman"/>
              </a:rPr>
              <a:t>– 5 - </a:t>
            </a:r>
            <a:r>
              <a:rPr lang="ru-RU" sz="16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Система </a:t>
            </a:r>
            <a:r>
              <a:rPr lang="ru-RU" sz="16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ПАК «Пеликан» 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(система он-</a:t>
            </a:r>
            <a:r>
              <a:rPr lang="ru-RU" sz="1600" dirty="0" err="1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лайн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присутствия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) установлена на базе 10 образовательных учреждений района </a:t>
            </a:r>
          </a:p>
          <a:p>
            <a:pPr marL="82296" lvl="0" indent="0" algn="ctr">
              <a:lnSpc>
                <a:spcPct val="115000"/>
              </a:lnSpc>
              <a:buClr>
                <a:srgbClr val="AA2B1E"/>
              </a:buClr>
              <a:buNone/>
            </a:pPr>
            <a:r>
              <a:rPr lang="ru-RU" sz="16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ИМЦ , №</a:t>
            </a:r>
            <a:r>
              <a:rPr lang="ru-RU" sz="16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433, №435, №437, №442, №445, №447, №450, №</a:t>
            </a:r>
            <a:r>
              <a:rPr lang="ru-RU" sz="16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541, 556 </a:t>
            </a:r>
          </a:p>
          <a:p>
            <a:pPr marL="82296" lvl="0" indent="0" algn="ctr">
              <a:lnSpc>
                <a:spcPct val="115000"/>
              </a:lnSpc>
              <a:buClr>
                <a:srgbClr val="AA2B1E"/>
              </a:buClr>
              <a:buNone/>
            </a:pPr>
            <a:r>
              <a:rPr lang="ru-RU" sz="1600" dirty="0" smtClean="0">
                <a:latin typeface="Times New Roman"/>
                <a:ea typeface="Calibri"/>
                <a:cs typeface="Times New Roman"/>
              </a:rPr>
              <a:t>В 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соответствии с адресной программой Комитета по образованию в 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районе организовано  </a:t>
            </a:r>
            <a:r>
              <a:rPr lang="ru-RU" sz="16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32 места </a:t>
            </a:r>
            <a:r>
              <a:rPr lang="ru-RU" sz="1600" b="1" dirty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для </a:t>
            </a:r>
            <a:r>
              <a:rPr lang="ru-RU" sz="16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учащихся ДИ и ОВЗ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и 28 мест для педагогов</a:t>
            </a:r>
            <a:endParaRPr lang="ru-RU" sz="1600" dirty="0" smtClean="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latin typeface="Times New Roman"/>
                <a:ea typeface="Calibri"/>
                <a:cs typeface="Times New Roman"/>
              </a:rPr>
              <a:t>120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 педагогов 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района 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 с 2012 года прошли 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курсы повышения квалификации в области дистанционных технологий на базе </a:t>
            </a:r>
            <a:r>
              <a:rPr lang="ru-RU" sz="1600" dirty="0" err="1" smtClean="0">
                <a:latin typeface="Times New Roman"/>
                <a:ea typeface="Calibri"/>
                <a:cs typeface="Times New Roman"/>
              </a:rPr>
              <a:t>СПБЦОКОиИТ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;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latin typeface="Times New Roman"/>
                <a:ea typeface="Calibri"/>
                <a:cs typeface="Times New Roman"/>
              </a:rPr>
              <a:t>для 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развития форм дистанционного образования в районе создан сайт «Школа 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дистанционного 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обучения Курортного района», с помощью которого педагоги могут реализовать очно-заочное  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обучение по образовательным программам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и программам дополнительного образования.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238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rgbClr val="4F271C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педагогический конкурс дистанционных проектов «Я познаю мир</a:t>
            </a:r>
            <a:r>
              <a:rPr lang="ru-RU" sz="2800" b="1" dirty="0" smtClean="0">
                <a:solidFill>
                  <a:srgbClr val="4F271C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2800" b="1" dirty="0" smtClean="0">
                <a:solidFill>
                  <a:srgbClr val="4F271C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4F271C">
                    <a:satMod val="13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СПБ АППО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Пользователь\Desktop\21.09.17 семинар ДОДИ\Я познаю мирpng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608" y="2178114"/>
            <a:ext cx="6958771" cy="3915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571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Районный этап конкурса </a:t>
            </a:r>
            <a:br>
              <a:rPr lang="ru-RU" sz="3600" dirty="0" smtClean="0"/>
            </a:br>
            <a:r>
              <a:rPr lang="ru-RU" sz="3600" dirty="0" smtClean="0"/>
              <a:t>«Я познаю мир»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5 февраля 2026 года состоялась районная видеоконференция на платформе «Пеликан» по защите дистанционных проектов Регионального конкурса «Я познаю мир». Уже более 10 лет наш район принимает участие в этом конкурсе  достаточно успешно. 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Участники в режиме онлайн представляли свои работы перед жюри.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Тема проектов в этом году «Открытия, изменившие мир» -  и в центре внимания люди разных эпох известные и знаменитые, которые привнесли мировую славу с помощью своих открытий и исследований.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В этом году районный этап представляли  обучающиеся  школ №450 и №466. 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Ученик 2 класса школы №450 в номинации «Виртуальное путешествие», в соответствии   с тематической линией «Эврика», защищал проект «Автомобиль: революция на колесах, изменившая человечество» - итог – победитель.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 Группа учащихся 6 класса школы №466, в соответствии с тематической линией «Вокруг света»,  защищала проект «По следам Миклухо-Маклая» - итог – победитель.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Ребята достойно справились со своей задачей и получили от членов жюри конкурса рекомендации для дальнейшего выступления на Региональном этапе.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664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BECB~1\8F0B~1\8F0B~1\0DC9~1\2013-2~1\2025-2~1\2026~1\0502~1.26\2026~1\450IMG_20260209_113424_6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564904"/>
            <a:ext cx="2309242" cy="307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BECB~1\8F0B~1\8F0B~1\0DC9~1\2013-2~1\2025-2~1\2026~1\0502~1.26\2026~1\466 IMG_20260209_113531_7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922" y="3356992"/>
            <a:ext cx="3621043" cy="272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95736" y="1124744"/>
            <a:ext cx="5328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Районная видеоконференция в рамках защиты дистанционных проектов конкурс 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«Я познаю мир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2026 год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9712" y="205508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ГБОУ СОШ №450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726342" y="287097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ГБОУ СОШ №466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43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764704"/>
            <a:ext cx="6768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городского ( регионального) этапа конкурса «Я познаю мир» 2025-2026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91682" y="2132856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080828"/>
              </p:ext>
            </p:extLst>
          </p:nvPr>
        </p:nvGraphicFramePr>
        <p:xfrm>
          <a:off x="1348811" y="1844824"/>
          <a:ext cx="6446378" cy="3956304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730490"/>
                <a:gridCol w="516974"/>
                <a:gridCol w="574506"/>
                <a:gridCol w="1837771"/>
                <a:gridCol w="1609265"/>
                <a:gridCol w="1177372"/>
              </a:tblGrid>
              <a:tr h="3445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Номинация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54" marR="420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Возраст (класс)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54" marR="420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ОУ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54" marR="420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Название проекта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54" marR="420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Руководители проектов и участники проекта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54" marR="42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Итог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54" marR="42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82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Виртуальное путешествие</a:t>
                      </a:r>
                    </a:p>
                  </a:txBody>
                  <a:tcPr marL="42054" marR="420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5-8</a:t>
                      </a:r>
                    </a:p>
                  </a:txBody>
                  <a:tcPr marL="42054" marR="420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ГБОУ СОШ №466</a:t>
                      </a:r>
                    </a:p>
                  </a:txBody>
                  <a:tcPr marL="42054" marR="42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По следам Миклухо-Маклая</a:t>
                      </a:r>
                    </a:p>
                  </a:txBody>
                  <a:tcPr marL="42054" marR="420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Морозова Евгения Анатольевна Шмидт Ольга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Рихардовна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Фоменко Валентин, 6 класс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Морозова Алиса, 6 класс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Андреева Ксения, 4 класс</a:t>
                      </a:r>
                    </a:p>
                  </a:txBody>
                  <a:tcPr marL="42054" marR="420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2 место</a:t>
                      </a:r>
                    </a:p>
                  </a:txBody>
                  <a:tcPr marL="42054" marR="42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90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Виртуальное путешествие</a:t>
                      </a:r>
                    </a:p>
                  </a:txBody>
                  <a:tcPr marL="42054" marR="420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1-4</a:t>
                      </a:r>
                    </a:p>
                  </a:txBody>
                  <a:tcPr marL="42054" marR="420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ГБОУ СОШ №450</a:t>
                      </a:r>
                    </a:p>
                  </a:txBody>
                  <a:tcPr marL="42054" marR="42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Автомобиль: революция на колесах, изменившая человечество</a:t>
                      </a:r>
                    </a:p>
                  </a:txBody>
                  <a:tcPr marL="42054" marR="420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Зубова Анна Алексеевна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Егоров Артем, 2 класс</a:t>
                      </a:r>
                    </a:p>
                  </a:txBody>
                  <a:tcPr marL="42054" marR="420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Лауреат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2054" marR="420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713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1" y="2119257"/>
            <a:ext cx="7128792" cy="360381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Районный этап  - октябрь – февраль.</a:t>
            </a:r>
          </a:p>
          <a:p>
            <a:pPr lvl="0">
              <a:buClr>
                <a:srgbClr val="3891A7"/>
              </a:buClr>
            </a:pPr>
            <a:r>
              <a:rPr lang="ru-RU" sz="2000" dirty="0">
                <a:solidFill>
                  <a:prstClr val="black"/>
                </a:solidFill>
              </a:rPr>
              <a:t>Защита проектов в формате районной видеоконференции – </a:t>
            </a:r>
            <a:r>
              <a:rPr lang="ru-RU" sz="2000" dirty="0" smtClean="0">
                <a:solidFill>
                  <a:prstClr val="black"/>
                </a:solidFill>
              </a:rPr>
              <a:t>январь-февраль.</a:t>
            </a:r>
            <a:endParaRPr lang="ru-RU" sz="2000" dirty="0" smtClean="0"/>
          </a:p>
          <a:p>
            <a:r>
              <a:rPr lang="ru-RU" sz="2000" dirty="0" smtClean="0"/>
              <a:t>Городской этап – февраль – март.</a:t>
            </a:r>
          </a:p>
          <a:p>
            <a:r>
              <a:rPr lang="ru-RU" sz="2000" dirty="0" smtClean="0"/>
              <a:t>Методическая поддержка – консультации городских и районных методистов  для участников проекта очные и в формате </a:t>
            </a:r>
            <a:r>
              <a:rPr lang="ru-RU" sz="2000" dirty="0" err="1" smtClean="0"/>
              <a:t>вебинаров</a:t>
            </a:r>
            <a:r>
              <a:rPr lang="ru-RU" sz="2000" dirty="0"/>
              <a:t>.</a:t>
            </a:r>
            <a:endParaRPr lang="ru-RU" sz="2000" dirty="0" smtClean="0"/>
          </a:p>
          <a:p>
            <a:r>
              <a:rPr lang="ru-RU" sz="2000" dirty="0" smtClean="0"/>
              <a:t>Защита проектов в формате городской видеоконференции – победители районного этапа – апрель. </a:t>
            </a:r>
            <a:endParaRPr lang="ru-RU" sz="20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Дорожная карта конкурса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5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вариант заявки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участие в проекте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242" y="2119319"/>
            <a:ext cx="5010880" cy="3603625"/>
          </a:xfrm>
        </p:spPr>
      </p:pic>
    </p:spTree>
    <p:extLst>
      <p:ext uri="{BB962C8B-B14F-4D97-AF65-F5344CB8AC3E}">
        <p14:creationId xmlns:p14="http://schemas.microsoft.com/office/powerpoint/2010/main" val="129511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601" y="2060856"/>
            <a:ext cx="6964264" cy="39173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32601" y="1052736"/>
            <a:ext cx="6579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может принять участие в конкурсе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73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Пользователь\Desktop\1648959716_62-vsegda-pomnim-com-p-bereza-osenyu-foto-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18" y="483111"/>
            <a:ext cx="8128000" cy="593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217" y="3861058"/>
            <a:ext cx="4561840" cy="120248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Спасибо </a:t>
            </a:r>
            <a:br>
              <a:rPr lang="ru-RU" b="1" dirty="0" smtClean="0"/>
            </a:br>
            <a:r>
              <a:rPr lang="ru-RU" b="1" dirty="0" smtClean="0"/>
              <a:t>за внимание</a:t>
            </a:r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7" y="1124747"/>
            <a:ext cx="6196405" cy="1309743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endParaRPr lang="ru-RU" b="1" dirty="0" smtClean="0"/>
          </a:p>
          <a:p>
            <a:pPr marL="82296" indent="0" algn="ctr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7331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РТЛабс">
      <a:dk1>
        <a:srgbClr val="0B1F33"/>
      </a:dk1>
      <a:lt1>
        <a:sysClr val="window" lastClr="FFFFFF"/>
      </a:lt1>
      <a:dk2>
        <a:srgbClr val="66727F"/>
      </a:dk2>
      <a:lt2>
        <a:srgbClr val="E4ECFD"/>
      </a:lt2>
      <a:accent1>
        <a:srgbClr val="4D83FA"/>
      </a:accent1>
      <a:accent2>
        <a:srgbClr val="2DC36A"/>
      </a:accent2>
      <a:accent3>
        <a:srgbClr val="DDF5E7"/>
      </a:accent3>
      <a:accent4>
        <a:srgbClr val="E11432"/>
      </a:accent4>
      <a:accent5>
        <a:srgbClr val="FCD9DE"/>
      </a:accent5>
      <a:accent6>
        <a:srgbClr val="FEF0CC"/>
      </a:accent6>
      <a:hlink>
        <a:srgbClr val="0D4CDD"/>
      </a:hlink>
      <a:folHlink>
        <a:srgbClr val="FF8A00"/>
      </a:folHlink>
    </a:clrScheme>
    <a:fontScheme name="Другая 3">
      <a:majorFont>
        <a:latin typeface="Open Sans bold"/>
        <a:ea typeface="DejaVu Sans"/>
        <a:cs typeface="DejaVu Sans"/>
      </a:majorFont>
      <a:minorFont>
        <a:latin typeface="Open Sans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РТЛабс">
      <a:dk1>
        <a:srgbClr val="0B1F33"/>
      </a:dk1>
      <a:lt1>
        <a:sysClr val="window" lastClr="FFFFFF"/>
      </a:lt1>
      <a:dk2>
        <a:srgbClr val="66727F"/>
      </a:dk2>
      <a:lt2>
        <a:srgbClr val="E4ECFD"/>
      </a:lt2>
      <a:accent1>
        <a:srgbClr val="4D83FA"/>
      </a:accent1>
      <a:accent2>
        <a:srgbClr val="2DC36A"/>
      </a:accent2>
      <a:accent3>
        <a:srgbClr val="DDF5E7"/>
      </a:accent3>
      <a:accent4>
        <a:srgbClr val="E11432"/>
      </a:accent4>
      <a:accent5>
        <a:srgbClr val="FCD9DE"/>
      </a:accent5>
      <a:accent6>
        <a:srgbClr val="FEF0CC"/>
      </a:accent6>
      <a:hlink>
        <a:srgbClr val="0D4CDD"/>
      </a:hlink>
      <a:folHlink>
        <a:srgbClr val="FF8A00"/>
      </a:folHlink>
    </a:clrScheme>
    <a:fontScheme name="Другая 3">
      <a:majorFont>
        <a:latin typeface="Open Sans bold"/>
        <a:ea typeface="DejaVu Sans"/>
        <a:cs typeface="DejaVu Sans"/>
      </a:majorFont>
      <a:minorFont>
        <a:latin typeface="Open Sans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Тема Office">
  <a:themeElements>
    <a:clrScheme name="РТЛабс">
      <a:dk1>
        <a:srgbClr val="0B1F33"/>
      </a:dk1>
      <a:lt1>
        <a:sysClr val="window" lastClr="FFFFFF"/>
      </a:lt1>
      <a:dk2>
        <a:srgbClr val="66727F"/>
      </a:dk2>
      <a:lt2>
        <a:srgbClr val="E4ECFD"/>
      </a:lt2>
      <a:accent1>
        <a:srgbClr val="4D83FA"/>
      </a:accent1>
      <a:accent2>
        <a:srgbClr val="2DC36A"/>
      </a:accent2>
      <a:accent3>
        <a:srgbClr val="DDF5E7"/>
      </a:accent3>
      <a:accent4>
        <a:srgbClr val="E11432"/>
      </a:accent4>
      <a:accent5>
        <a:srgbClr val="FCD9DE"/>
      </a:accent5>
      <a:accent6>
        <a:srgbClr val="FEF0CC"/>
      </a:accent6>
      <a:hlink>
        <a:srgbClr val="0D4CDD"/>
      </a:hlink>
      <a:folHlink>
        <a:srgbClr val="FF8A00"/>
      </a:folHlink>
    </a:clrScheme>
    <a:fontScheme name="Другая 3">
      <a:majorFont>
        <a:latin typeface="Open Sans bold"/>
        <a:ea typeface="DejaVu Sans"/>
        <a:cs typeface="DejaVu Sans"/>
      </a:majorFont>
      <a:minorFont>
        <a:latin typeface="Open Sans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2582</TotalTime>
  <Words>1499</Words>
  <Application>Microsoft Office PowerPoint</Application>
  <PresentationFormat>Экран (4:3)</PresentationFormat>
  <Paragraphs>177</Paragraphs>
  <Slides>37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37</vt:i4>
      </vt:variant>
    </vt:vector>
  </HeadingPairs>
  <TitlesOfParts>
    <vt:vector size="41" baseType="lpstr">
      <vt:lpstr>2_Кнопка</vt:lpstr>
      <vt:lpstr>Тема Office</vt:lpstr>
      <vt:lpstr>1_Тема Office</vt:lpstr>
      <vt:lpstr>2_Тема Office</vt:lpstr>
      <vt:lpstr>   Государственное бюджетное учреждение Дополнительного профессионального педагогического образования Центр повышения квалификации специалистов «Информационно-методический центр»  Курортного района Санкт-Петербурга    Районный круглый стол  «Эффективные цифровые инструменты и технологии для реализации дистанционного обучения в образовательном пространстве ООО  в 2026-2027 учебном году»  16 сентября 2026 года </vt:lpstr>
      <vt:lpstr>Презентация PowerPoint</vt:lpstr>
      <vt:lpstr>Основные технологии  дистанционного обучения</vt:lpstr>
      <vt:lpstr>Презентация PowerPoint</vt:lpstr>
      <vt:lpstr>Презентация PowerPoint</vt:lpstr>
      <vt:lpstr>Презентация PowerPoint</vt:lpstr>
      <vt:lpstr>Федеральный перечень электронных образовательных ресурсов</vt:lpstr>
      <vt:lpstr> Перечень электронных образовательных ресурсов на 2026 – 2027 учебный год</vt:lpstr>
      <vt:lpstr>УБ ЦОК Универсальная библиотека цифрового образовательного контента</vt:lpstr>
      <vt:lpstr>Что такое универсальная библиотека ЦОК? </vt:lpstr>
      <vt:lpstr>Единый доступ к образовательным  сервисам и цифровым учебным материалам</vt:lpstr>
      <vt:lpstr>Поставщики контента УБ ЦОК</vt:lpstr>
      <vt:lpstr>Презентация PowerPoint</vt:lpstr>
      <vt:lpstr>Презентация PowerPoint</vt:lpstr>
      <vt:lpstr>ИКОП Сферум+Мах</vt:lpstr>
      <vt:lpstr>Информационно- коммуникационная  образовательная платформа (ИКОП) Сферум+Мах</vt:lpstr>
      <vt:lpstr>Сервисы ИКОП Сферум</vt:lpstr>
      <vt:lpstr>Интерактивная доска</vt:lpstr>
      <vt:lpstr>Создание групповых  и личных звонков </vt:lpstr>
      <vt:lpstr>Сервис «Трансляция» в Сферум</vt:lpstr>
      <vt:lpstr>Отдел организации учебного процесса СПБЦОКОиИТ https://www.spbcokoit.ru/department/elearning </vt:lpstr>
      <vt:lpstr>Городской портал дистанционного обучения обучающихся образовательных организаций Санкт-Петербурга https://do2.rcokoit.ru/ </vt:lpstr>
      <vt:lpstr>Городской портал дистанционного обучения обучающихся образовательных организаций Санкт-Петербурга</vt:lpstr>
      <vt:lpstr>Общеобразовательные курсы для организации дистанционного обучения</vt:lpstr>
      <vt:lpstr>Презентация PowerPoint</vt:lpstr>
      <vt:lpstr>Межкурсовая подготовка</vt:lpstr>
      <vt:lpstr>Организация мероприятий  на базе СПбЦОКОиИТ </vt:lpstr>
      <vt:lpstr>Сайт «Школа дистанционного обучения Курортного района» https://do.kurobr.spb.ru/ </vt:lpstr>
      <vt:lpstr>Внедрение дистанционных образовательных технологий   в  ОУ Курортного района для обучения  детей-инвалидов  и ОВЗ</vt:lpstr>
      <vt:lpstr>Региональный педагогический конкурс дистанционных проектов «Я познаю мир» СПБ АППО</vt:lpstr>
      <vt:lpstr>Районный этап конкурса  «Я познаю мир»</vt:lpstr>
      <vt:lpstr>Презентация PowerPoint</vt:lpstr>
      <vt:lpstr>Презентация PowerPoint</vt:lpstr>
      <vt:lpstr>Дорожная карта конкурса</vt:lpstr>
      <vt:lpstr>Электронный вариант заявки  на участие в проекте</vt:lpstr>
      <vt:lpstr>Презентация PowerPoint</vt:lpstr>
      <vt:lpstr>Спасибо 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Леухина</dc:creator>
  <cp:lastModifiedBy>Пользователь</cp:lastModifiedBy>
  <cp:revision>362</cp:revision>
  <cp:lastPrinted>2016-09-28T09:48:03Z</cp:lastPrinted>
  <dcterms:created xsi:type="dcterms:W3CDTF">2016-09-28T09:45:59Z</dcterms:created>
  <dcterms:modified xsi:type="dcterms:W3CDTF">2026-09-16T09:53:28Z</dcterms:modified>
</cp:coreProperties>
</file>